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2"/>
  </p:notesMasterIdLst>
  <p:sldIdLst>
    <p:sldId id="256" r:id="rId2"/>
    <p:sldId id="257" r:id="rId3"/>
    <p:sldId id="258" r:id="rId4"/>
    <p:sldId id="259" r:id="rId5"/>
    <p:sldId id="260" r:id="rId6"/>
    <p:sldId id="294" r:id="rId7"/>
    <p:sldId id="262" r:id="rId8"/>
    <p:sldId id="263" r:id="rId9"/>
    <p:sldId id="293" r:id="rId10"/>
    <p:sldId id="265" r:id="rId11"/>
    <p:sldId id="268" r:id="rId12"/>
    <p:sldId id="266" r:id="rId13"/>
    <p:sldId id="267" r:id="rId14"/>
    <p:sldId id="269" r:id="rId15"/>
    <p:sldId id="270" r:id="rId16"/>
    <p:sldId id="271" r:id="rId17"/>
    <p:sldId id="272" r:id="rId18"/>
    <p:sldId id="273" r:id="rId19"/>
    <p:sldId id="295" r:id="rId20"/>
    <p:sldId id="274" r:id="rId21"/>
    <p:sldId id="275" r:id="rId22"/>
    <p:sldId id="276" r:id="rId23"/>
    <p:sldId id="279" r:id="rId24"/>
    <p:sldId id="280" r:id="rId25"/>
    <p:sldId id="281" r:id="rId26"/>
    <p:sldId id="282" r:id="rId27"/>
    <p:sldId id="296" r:id="rId28"/>
    <p:sldId id="283" r:id="rId29"/>
    <p:sldId id="284" r:id="rId30"/>
    <p:sldId id="285" r:id="rId31"/>
    <p:sldId id="277" r:id="rId32"/>
    <p:sldId id="286" r:id="rId33"/>
    <p:sldId id="287" r:id="rId34"/>
    <p:sldId id="288" r:id="rId35"/>
    <p:sldId id="289" r:id="rId36"/>
    <p:sldId id="290" r:id="rId37"/>
    <p:sldId id="291" r:id="rId38"/>
    <p:sldId id="292" r:id="rId39"/>
    <p:sldId id="297" r:id="rId40"/>
    <p:sldId id="278" r:id="rId41"/>
  </p:sldIdLst>
  <p:sldSz cx="6858000" cy="9144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2280"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6DFA3F-20A4-46C8-AA53-1E8567564DAC}" type="datetimeFigureOut">
              <a:rPr lang="es-ES" smtClean="0"/>
              <a:t>23/08/2024</a:t>
            </a:fld>
            <a:endParaRPr lang="es-ES"/>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59DE9-D29E-4D48-8548-111596E17F0D}" type="slidenum">
              <a:rPr lang="es-ES" smtClean="0"/>
              <a:t>‹Nº›</a:t>
            </a:fld>
            <a:endParaRPr lang="es-ES"/>
          </a:p>
        </p:txBody>
      </p:sp>
    </p:spTree>
    <p:extLst>
      <p:ext uri="{BB962C8B-B14F-4D97-AF65-F5344CB8AC3E}">
        <p14:creationId xmlns:p14="http://schemas.microsoft.com/office/powerpoint/2010/main" val="2640824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9C59DE9-D29E-4D48-8548-111596E17F0D}" type="slidenum">
              <a:rPr lang="es-ES" smtClean="0"/>
              <a:t>2</a:t>
            </a:fld>
            <a:endParaRPr lang="es-ES"/>
          </a:p>
        </p:txBody>
      </p:sp>
    </p:spTree>
    <p:extLst>
      <p:ext uri="{BB962C8B-B14F-4D97-AF65-F5344CB8AC3E}">
        <p14:creationId xmlns:p14="http://schemas.microsoft.com/office/powerpoint/2010/main" val="1367667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1" y="6218863"/>
            <a:ext cx="686331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514350" y="2336802"/>
            <a:ext cx="5829300" cy="243968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14350" y="4815476"/>
            <a:ext cx="5829300" cy="1599605"/>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2824" y="6604000"/>
            <a:ext cx="6860824" cy="2549451"/>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163ABA1C-897B-4438-AFDB-6195D2D590D2}" type="datetimeFigureOut">
              <a:rPr lang="es-ES" smtClean="0"/>
              <a:t>23/08/2024</a:t>
            </a:fld>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22B64918-0FDB-4FB3-AEB9-9E2CAA152569}"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342900" y="1975106"/>
            <a:ext cx="6172200" cy="584809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133010" y="366187"/>
            <a:ext cx="1333103" cy="745701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342900" y="366188"/>
            <a:ext cx="4743450" cy="7457013"/>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82" y="1412949"/>
            <a:ext cx="5829300" cy="24384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942035" y="3908949"/>
            <a:ext cx="3429000" cy="1939851"/>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
        <p:nvSpPr>
          <p:cNvPr id="7" name="6 Cheurón"/>
          <p:cNvSpPr/>
          <p:nvPr/>
        </p:nvSpPr>
        <p:spPr>
          <a:xfrm>
            <a:off x="2727510" y="4007296"/>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2587698" y="4007296"/>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42900" y="1975105"/>
            <a:ext cx="3028950" cy="603461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3486150" y="1975105"/>
            <a:ext cx="3028950" cy="603461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6172200" cy="1524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42900" y="7213600"/>
            <a:ext cx="3030141" cy="1016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3483770" y="7213600"/>
            <a:ext cx="3031331" cy="1016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42900" y="1925726"/>
            <a:ext cx="3030141" cy="5255684"/>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3483769" y="1925726"/>
            <a:ext cx="3031331" cy="5255684"/>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163ABA1C-897B-4438-AFDB-6195D2D590D2}" type="datetimeFigureOut">
              <a:rPr lang="es-ES" smtClean="0"/>
              <a:t>23/08/2024</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502400"/>
            <a:ext cx="5611332" cy="6096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3314700" y="7140136"/>
            <a:ext cx="2980944" cy="12192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685800" y="365760"/>
            <a:ext cx="5609844" cy="6096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5045274" y="8543925"/>
            <a:ext cx="1440180" cy="487680"/>
          </a:xfrm>
        </p:spPr>
        <p:txBody>
          <a:bodyPr/>
          <a:lstStyle>
            <a:extLst/>
          </a:lstStyle>
          <a:p>
            <a:fld id="{163ABA1C-897B-4438-AFDB-6195D2D590D2}" type="datetimeFigureOut">
              <a:rPr lang="es-ES" smtClean="0"/>
              <a:t>23/08/2024</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22B64918-0FDB-4FB3-AEB9-9E2CAA152569}"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855924" y="7257870"/>
            <a:ext cx="5372100" cy="864309"/>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171450" y="253291"/>
            <a:ext cx="6515100" cy="585216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163ABA1C-897B-4438-AFDB-6195D2D590D2}" type="datetimeFigureOut">
              <a:rPr lang="es-ES" smtClean="0"/>
              <a:t>23/08/2024</a:t>
            </a:fld>
            <a:endParaRPr lang="es-ES"/>
          </a:p>
        </p:txBody>
      </p:sp>
      <p:sp>
        <p:nvSpPr>
          <p:cNvPr id="6" name="5 Marcador de pie de página"/>
          <p:cNvSpPr>
            <a:spLocks noGrp="1"/>
          </p:cNvSpPr>
          <p:nvPr>
            <p:ph type="ftr" sz="quarter" idx="11"/>
          </p:nvPr>
        </p:nvSpPr>
        <p:spPr>
          <a:xfrm>
            <a:off x="3285054" y="8543926"/>
            <a:ext cx="1763011" cy="486833"/>
          </a:xfrm>
        </p:spPr>
        <p:txBody>
          <a:bodyPr/>
          <a:lstStyle>
            <a:lvl1pPr>
              <a:defRPr>
                <a:solidFill>
                  <a:schemeClr val="tx1"/>
                </a:solidFill>
              </a:defRPr>
            </a:lvl1pPr>
            <a:extLst/>
          </a:lstStyle>
          <a:p>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22B64918-0FDB-4FB3-AEB9-9E2CAA152569}" type="slidenum">
              <a:rPr lang="es-ES" smtClean="0"/>
              <a:t>‹Nº›</a:t>
            </a:fld>
            <a:endParaRPr lang="es-ES"/>
          </a:p>
        </p:txBody>
      </p:sp>
      <p:sp>
        <p:nvSpPr>
          <p:cNvPr id="2" name="1 Título"/>
          <p:cNvSpPr>
            <a:spLocks noGrp="1"/>
          </p:cNvSpPr>
          <p:nvPr>
            <p:ph type="title"/>
          </p:nvPr>
        </p:nvSpPr>
        <p:spPr>
          <a:xfrm>
            <a:off x="171450" y="6486830"/>
            <a:ext cx="6056574" cy="750229"/>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374455" y="7926582"/>
            <a:ext cx="3705468" cy="122810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364288" y="7918681"/>
            <a:ext cx="2767838" cy="12446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4532" y="7721671"/>
            <a:ext cx="2551736" cy="1441157"/>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6928" y="7716985"/>
            <a:ext cx="2554132" cy="144584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6498084" y="6651253"/>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6358272" y="6651253"/>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12 Forma libre"/>
          <p:cNvSpPr>
            <a:spLocks/>
          </p:cNvSpPr>
          <p:nvPr/>
        </p:nvSpPr>
        <p:spPr bwMode="auto">
          <a:xfrm>
            <a:off x="374455" y="7926582"/>
            <a:ext cx="3705468" cy="122810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364288" y="7918681"/>
            <a:ext cx="2767838" cy="12446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4532" y="7721671"/>
            <a:ext cx="2551736" cy="1441157"/>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6928" y="7716985"/>
            <a:ext cx="2554132" cy="144584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342900" y="366184"/>
            <a:ext cx="6172200" cy="1524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342900" y="1975105"/>
            <a:ext cx="6172200" cy="6034617"/>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5045274" y="8543925"/>
            <a:ext cx="1440180" cy="487680"/>
          </a:xfrm>
          <a:prstGeom prst="rect">
            <a:avLst/>
          </a:prstGeom>
        </p:spPr>
        <p:txBody>
          <a:bodyPr vert="horz" anchor="b"/>
          <a:lstStyle>
            <a:lvl1pPr algn="l" eaLnBrk="1" latinLnBrk="0" hangingPunct="1">
              <a:defRPr kumimoji="0" sz="1000">
                <a:solidFill>
                  <a:schemeClr val="tx1"/>
                </a:solidFill>
              </a:defRPr>
            </a:lvl1pPr>
            <a:extLst/>
          </a:lstStyle>
          <a:p>
            <a:fld id="{163ABA1C-897B-4438-AFDB-6195D2D590D2}" type="datetimeFigureOut">
              <a:rPr lang="es-ES" smtClean="0"/>
              <a:t>23/08/2024</a:t>
            </a:fld>
            <a:endParaRPr lang="es-ES"/>
          </a:p>
        </p:txBody>
      </p:sp>
      <p:sp>
        <p:nvSpPr>
          <p:cNvPr id="22" name="21 Marcador de pie de página"/>
          <p:cNvSpPr>
            <a:spLocks noGrp="1"/>
          </p:cNvSpPr>
          <p:nvPr>
            <p:ph type="ftr" sz="quarter" idx="3"/>
          </p:nvPr>
        </p:nvSpPr>
        <p:spPr>
          <a:xfrm>
            <a:off x="3285054" y="8543926"/>
            <a:ext cx="1763011" cy="486833"/>
          </a:xfrm>
          <a:prstGeom prst="rect">
            <a:avLst/>
          </a:prstGeom>
        </p:spPr>
        <p:txBody>
          <a:bodyPr vert="horz" anchor="b"/>
          <a:lstStyle>
            <a:lvl1pPr algn="r" eaLnBrk="1" latinLnBrk="0" hangingPunct="1">
              <a:defRPr kumimoji="0" sz="1000">
                <a:solidFill>
                  <a:schemeClr val="tx1"/>
                </a:solidFill>
              </a:defRPr>
            </a:lvl1pPr>
            <a:extLst/>
          </a:lstStyle>
          <a:p>
            <a:endParaRPr lang="es-ES"/>
          </a:p>
        </p:txBody>
      </p:sp>
      <p:sp>
        <p:nvSpPr>
          <p:cNvPr id="18" name="17 Marcador de número de diapositiva"/>
          <p:cNvSpPr>
            <a:spLocks noGrp="1"/>
          </p:cNvSpPr>
          <p:nvPr>
            <p:ph type="sldNum" sz="quarter" idx="4"/>
          </p:nvPr>
        </p:nvSpPr>
        <p:spPr>
          <a:xfrm>
            <a:off x="6485454" y="8543926"/>
            <a:ext cx="274320" cy="486833"/>
          </a:xfrm>
          <a:prstGeom prst="rect">
            <a:avLst/>
          </a:prstGeom>
        </p:spPr>
        <p:txBody>
          <a:bodyPr vert="horz" anchor="b"/>
          <a:lstStyle>
            <a:lvl1pPr algn="r" eaLnBrk="1" latinLnBrk="0" hangingPunct="1">
              <a:defRPr kumimoji="0" sz="1000" b="0">
                <a:solidFill>
                  <a:schemeClr val="tx1"/>
                </a:solidFill>
              </a:defRPr>
            </a:lvl1pPr>
            <a:extLst/>
          </a:lstStyle>
          <a:p>
            <a:fld id="{22B64918-0FDB-4FB3-AEB9-9E2CAA152569}"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commons.wikimedia.org/wiki/File:Vitraux_Basilique_Saint-Remi_130208_01.jp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vidrierasbarrio.com/es/contenido/?idsec=594"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orcester.emuseum.com/objects/24654/the-martyrdom-of-st-lawrence"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mondovitral.com/2020/01/06/la-vidriera-cisterciense/"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467544"/>
            <a:ext cx="5829300" cy="2439681"/>
          </a:xfrm>
        </p:spPr>
        <p:txBody>
          <a:bodyPr>
            <a:normAutofit/>
          </a:bodyPr>
          <a:lstStyle/>
          <a:p>
            <a:pPr algn="ctr"/>
            <a:r>
              <a:rPr lang="es-ES" b="1" dirty="0" smtClean="0">
                <a:solidFill>
                  <a:schemeClr val="accent2">
                    <a:lumMod val="50000"/>
                  </a:schemeClr>
                </a:solidFill>
                <a:latin typeface="Yu Gothic" panose="020B0400000000000000" pitchFamily="34" charset="-128"/>
                <a:ea typeface="Yu Gothic" panose="020B0400000000000000" pitchFamily="34" charset="-128"/>
              </a:rPr>
              <a:t>Las vidrieras del Monasterio de Las Huelgas de Burgos</a:t>
            </a:r>
            <a:endParaRPr lang="es-ES" dirty="0">
              <a:solidFill>
                <a:schemeClr val="accent2">
                  <a:lumMod val="50000"/>
                </a:schemeClr>
              </a:solidFill>
              <a:latin typeface="Yu Gothic" panose="020B0400000000000000" pitchFamily="34" charset="-128"/>
              <a:ea typeface="Yu Gothic" panose="020B0400000000000000" pitchFamily="34" charset="-128"/>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056" y="3703131"/>
            <a:ext cx="6569496" cy="4081756"/>
          </a:xfrm>
          <a:prstGeom prst="rect">
            <a:avLst/>
          </a:prstGeom>
          <a:ln w="76200">
            <a:solidFill>
              <a:schemeClr val="accent1">
                <a:lumMod val="75000"/>
              </a:schemeClr>
            </a:solidFill>
          </a:ln>
        </p:spPr>
      </p:pic>
    </p:spTree>
    <p:extLst>
      <p:ext uri="{BB962C8B-B14F-4D97-AF65-F5344CB8AC3E}">
        <p14:creationId xmlns:p14="http://schemas.microsoft.com/office/powerpoint/2010/main" val="1380152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72716" y="539552"/>
            <a:ext cx="5137416" cy="2308324"/>
          </a:xfrm>
          <a:prstGeom prst="rect">
            <a:avLst/>
          </a:prstGeom>
          <a:noFill/>
          <a:ln w="38100">
            <a:solidFill>
              <a:schemeClr val="accent1">
                <a:lumMod val="75000"/>
              </a:schemeClr>
            </a:solidFill>
          </a:ln>
        </p:spPr>
        <p:txBody>
          <a:bodyPr wrap="square" rtlCol="0">
            <a:spAutoFit/>
          </a:bodyPr>
          <a:lstStyle/>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Víctor </a:t>
            </a:r>
            <a:r>
              <a:rPr lang="es-ES" b="1" dirty="0">
                <a:latin typeface="Yu Gothic" panose="020B0400000000000000" pitchFamily="34" charset="-128"/>
                <a:ea typeface="Yu Gothic" panose="020B0400000000000000" pitchFamily="34" charset="-128"/>
                <a:cs typeface="Aharoni" panose="02010803020104030203" pitchFamily="2" charset="-79"/>
              </a:rPr>
              <a:t>Nieto Alcaide encuentra muchas similitudes </a:t>
            </a:r>
            <a:r>
              <a:rPr lang="es-ES" b="1" dirty="0" smtClean="0">
                <a:latin typeface="Yu Gothic" panose="020B0400000000000000" pitchFamily="34" charset="-128"/>
                <a:ea typeface="Yu Gothic" panose="020B0400000000000000" pitchFamily="34" charset="-128"/>
                <a:cs typeface="Aharoni" panose="02010803020104030203" pitchFamily="2" charset="-79"/>
              </a:rPr>
              <a:t>entre estas vidrieras y las </a:t>
            </a:r>
            <a:r>
              <a:rPr lang="es-ES" b="1" dirty="0">
                <a:latin typeface="Yu Gothic" panose="020B0400000000000000" pitchFamily="34" charset="-128"/>
                <a:ea typeface="Yu Gothic" panose="020B0400000000000000" pitchFamily="34" charset="-128"/>
                <a:cs typeface="Aharoni" panose="02010803020104030203" pitchFamily="2" charset="-79"/>
              </a:rPr>
              <a:t>que se conservan en </a:t>
            </a:r>
            <a:r>
              <a:rPr lang="es-ES" b="1" dirty="0" smtClean="0">
                <a:latin typeface="Yu Gothic" panose="020B0400000000000000" pitchFamily="34" charset="-128"/>
                <a:ea typeface="Yu Gothic" panose="020B0400000000000000" pitchFamily="34" charset="-128"/>
                <a:cs typeface="Aharoni" panose="02010803020104030203" pitchFamily="2" charset="-79"/>
              </a:rPr>
              <a:t>las ventanas altas </a:t>
            </a:r>
            <a:r>
              <a:rPr lang="es-ES" b="1" dirty="0">
                <a:latin typeface="Yu Gothic" panose="020B0400000000000000" pitchFamily="34" charset="-128"/>
                <a:ea typeface="Yu Gothic" panose="020B0400000000000000" pitchFamily="34" charset="-128"/>
                <a:cs typeface="Aharoni" panose="02010803020104030203" pitchFamily="2" charset="-79"/>
              </a:rPr>
              <a:t>de uno de los ábsides de Saint-</a:t>
            </a:r>
            <a:r>
              <a:rPr lang="es-ES" b="1" dirty="0" err="1">
                <a:latin typeface="Yu Gothic" panose="020B0400000000000000" pitchFamily="34" charset="-128"/>
                <a:ea typeface="Yu Gothic" panose="020B0400000000000000" pitchFamily="34" charset="-128"/>
                <a:cs typeface="Aharoni" panose="02010803020104030203" pitchFamily="2" charset="-79"/>
              </a:rPr>
              <a:t>Remi</a:t>
            </a:r>
            <a:r>
              <a:rPr lang="es-ES" b="1" dirty="0">
                <a:latin typeface="Yu Gothic" panose="020B0400000000000000" pitchFamily="34" charset="-128"/>
                <a:ea typeface="Yu Gothic" panose="020B0400000000000000" pitchFamily="34" charset="-128"/>
                <a:cs typeface="Aharoni" panose="02010803020104030203" pitchFamily="2" charset="-79"/>
              </a:rPr>
              <a:t> de Reims, realizadas entre 1185 y 1200, en las que se ha dispuesto una serie de obispos y profetas. En </a:t>
            </a:r>
            <a:r>
              <a:rPr lang="es-ES" b="1" dirty="0" smtClean="0">
                <a:latin typeface="Yu Gothic" panose="020B0400000000000000" pitchFamily="34" charset="-128"/>
                <a:ea typeface="Yu Gothic" panose="020B0400000000000000" pitchFamily="34" charset="-128"/>
                <a:cs typeface="Aharoni" panose="02010803020104030203" pitchFamily="2" charset="-79"/>
              </a:rPr>
              <a:t>Las Huelgas se </a:t>
            </a:r>
            <a:r>
              <a:rPr lang="es-ES" b="1" dirty="0">
                <a:latin typeface="Yu Gothic" panose="020B0400000000000000" pitchFamily="34" charset="-128"/>
                <a:ea typeface="Yu Gothic" panose="020B0400000000000000" pitchFamily="34" charset="-128"/>
                <a:cs typeface="Aharoni" panose="02010803020104030203" pitchFamily="2" charset="-79"/>
              </a:rPr>
              <a:t>escogió a los Apóstoles. </a:t>
            </a:r>
          </a:p>
        </p:txBody>
      </p:sp>
      <p:sp>
        <p:nvSpPr>
          <p:cNvPr id="5" name="4 CuadroTexto"/>
          <p:cNvSpPr txBox="1"/>
          <p:nvPr/>
        </p:nvSpPr>
        <p:spPr>
          <a:xfrm>
            <a:off x="260648" y="8172400"/>
            <a:ext cx="3672408" cy="738664"/>
          </a:xfrm>
          <a:prstGeom prst="rect">
            <a:avLst/>
          </a:prstGeom>
          <a:noFill/>
          <a:ln w="38100">
            <a:solidFill>
              <a:schemeClr val="accent1">
                <a:lumMod val="75000"/>
              </a:schemeClr>
            </a:solidFill>
          </a:ln>
        </p:spPr>
        <p:txBody>
          <a:bodyPr wrap="square" rtlCol="0">
            <a:spAutoFit/>
          </a:bodyPr>
          <a:lstStyle/>
          <a:p>
            <a:pPr algn="just"/>
            <a:r>
              <a:rPr lang="es-ES" sz="1400" b="1" dirty="0" smtClean="0">
                <a:latin typeface="Yu Gothic" panose="020B0400000000000000" pitchFamily="34" charset="-128"/>
                <a:ea typeface="Yu Gothic" panose="020B0400000000000000" pitchFamily="34" charset="-128"/>
                <a:cs typeface="Aharoni" panose="02010803020104030203" pitchFamily="2" charset="-79"/>
              </a:rPr>
              <a:t>Vidrieras de la basílica de Saint-</a:t>
            </a:r>
            <a:r>
              <a:rPr lang="es-ES" sz="1400" b="1" dirty="0" err="1" smtClean="0">
                <a:latin typeface="Yu Gothic" panose="020B0400000000000000" pitchFamily="34" charset="-128"/>
                <a:ea typeface="Yu Gothic" panose="020B0400000000000000" pitchFamily="34" charset="-128"/>
                <a:cs typeface="Aharoni" panose="02010803020104030203" pitchFamily="2" charset="-79"/>
              </a:rPr>
              <a:t>Remi</a:t>
            </a:r>
            <a:r>
              <a:rPr lang="es-ES" sz="1400" b="1" dirty="0" smtClean="0">
                <a:latin typeface="Yu Gothic" panose="020B0400000000000000" pitchFamily="34" charset="-128"/>
                <a:ea typeface="Yu Gothic" panose="020B0400000000000000" pitchFamily="34" charset="-128"/>
                <a:cs typeface="Aharoni" panose="02010803020104030203" pitchFamily="2" charset="-79"/>
              </a:rPr>
              <a:t> de Reims. Imagen tomada de </a:t>
            </a:r>
            <a:r>
              <a:rPr lang="es-ES" sz="1400" b="1" dirty="0" smtClean="0">
                <a:latin typeface="Yu Gothic" panose="020B0400000000000000" pitchFamily="34" charset="-128"/>
                <a:ea typeface="Yu Gothic" panose="020B0400000000000000" pitchFamily="34" charset="-128"/>
                <a:cs typeface="Aharoni" panose="02010803020104030203" pitchFamily="2" charset="-79"/>
                <a:hlinkClick r:id="rId2"/>
              </a:rPr>
              <a:t>wikimedia.org</a:t>
            </a:r>
            <a:r>
              <a:rPr lang="es-ES" sz="1400" b="1" dirty="0" smtClean="0">
                <a:solidFill>
                  <a:srgbClr val="0070C0"/>
                </a:solidFill>
                <a:latin typeface="Yu Gothic" panose="020B0400000000000000" pitchFamily="34" charset="-128"/>
                <a:ea typeface="Yu Gothic" panose="020B0400000000000000" pitchFamily="34" charset="-128"/>
                <a:cs typeface="Aharoni" panose="02010803020104030203" pitchFamily="2" charset="-79"/>
                <a:hlinkClick r:id="rId2"/>
              </a:rPr>
              <a:t>.</a:t>
            </a:r>
            <a:endParaRPr lang="es-ES" sz="1400" b="1" dirty="0">
              <a:solidFill>
                <a:srgbClr val="0070C0"/>
              </a:solidFill>
              <a:latin typeface="Yu Gothic" panose="020B0400000000000000" pitchFamily="34" charset="-128"/>
              <a:ea typeface="Yu Gothic" panose="020B0400000000000000" pitchFamily="34" charset="-128"/>
              <a:cs typeface="Aharoni" panose="02010803020104030203" pitchFamily="2" charset="-79"/>
            </a:endParaRP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48" y="3203848"/>
            <a:ext cx="6361552" cy="4763567"/>
          </a:xfrm>
          <a:prstGeom prst="rect">
            <a:avLst/>
          </a:prstGeom>
          <a:ln w="76200">
            <a:solidFill>
              <a:schemeClr val="accent1">
                <a:lumMod val="75000"/>
              </a:schemeClr>
            </a:solidFill>
          </a:ln>
        </p:spPr>
      </p:pic>
    </p:spTree>
    <p:extLst>
      <p:ext uri="{BB962C8B-B14F-4D97-AF65-F5344CB8AC3E}">
        <p14:creationId xmlns:p14="http://schemas.microsoft.com/office/powerpoint/2010/main" val="3646936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44724" y="923595"/>
            <a:ext cx="2970330" cy="5078313"/>
          </a:xfrm>
          <a:prstGeom prst="rect">
            <a:avLst/>
          </a:prstGeom>
          <a:noFill/>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Los especialistas están de acuerdo en que todas las ventanas tuvieron sus correspondientes vidrieras y que en ellas aparecía el colegio apostólico completo. Pero el deterioro causado por el paso del tiempo ha provocado la desaparición de muchas de ellas, de modo que solamente se conservan las de San Pedro, San Pablo y San Juan, además de la que representa a la Virgen Reina con el Niño.</a:t>
            </a:r>
          </a:p>
        </p:txBody>
      </p:sp>
    </p:spTree>
    <p:extLst>
      <p:ext uri="{BB962C8B-B14F-4D97-AF65-F5344CB8AC3E}">
        <p14:creationId xmlns:p14="http://schemas.microsoft.com/office/powerpoint/2010/main" val="3446632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1190" y="7020272"/>
            <a:ext cx="5400600" cy="1200329"/>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Los tres Apóstoles están de pie, lucen aureola y sobre la cabeza se disponen sendos doseletes en los que se han dibujado arquitecturas que semejan ciudades.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870" y="550971"/>
            <a:ext cx="6353150" cy="4235433"/>
          </a:xfrm>
          <a:prstGeom prst="rect">
            <a:avLst/>
          </a:prstGeom>
          <a:ln w="76200">
            <a:solidFill>
              <a:schemeClr val="accent1">
                <a:lumMod val="75000"/>
              </a:schemeClr>
            </a:solidFill>
          </a:ln>
        </p:spPr>
      </p:pic>
    </p:spTree>
    <p:extLst>
      <p:ext uri="{BB962C8B-B14F-4D97-AF65-F5344CB8AC3E}">
        <p14:creationId xmlns:p14="http://schemas.microsoft.com/office/powerpoint/2010/main" val="2565640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24150" y="971600"/>
            <a:ext cx="3429000" cy="2862322"/>
          </a:xfrm>
          <a:prstGeom prst="rect">
            <a:avLst/>
          </a:prstGeom>
          <a:ln w="38100">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Las figuras destacan sobre un fondo azul y quedan enmarcadas por una cenefa de carácter vegetal. San Juan y San Pedro han quedado instalados de forma que parecen mirarse, mientras que San Pablo dirige la vista hacia el otro lado.</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251520"/>
            <a:ext cx="1733083" cy="8705056"/>
          </a:xfrm>
          <a:prstGeom prst="rect">
            <a:avLst/>
          </a:prstGeom>
          <a:ln w="76200">
            <a:solidFill>
              <a:schemeClr val="accent1">
                <a:lumMod val="75000"/>
              </a:schemeClr>
            </a:solidFill>
          </a:ln>
        </p:spPr>
      </p:pic>
      <p:sp>
        <p:nvSpPr>
          <p:cNvPr id="7" name="6 Rectángulo"/>
          <p:cNvSpPr/>
          <p:nvPr/>
        </p:nvSpPr>
        <p:spPr>
          <a:xfrm>
            <a:off x="2724150" y="4427984"/>
            <a:ext cx="3429000" cy="1754326"/>
          </a:xfrm>
          <a:prstGeom prst="rect">
            <a:avLst/>
          </a:prstGeom>
          <a:ln w="38100">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La gama de colores utilizados se ciñe al azul, el rojo, el verde, el blanco y el amarillo, gama utilizada por los vidrieros a finales del siglo XII y principios del XIII.</a:t>
            </a:r>
          </a:p>
        </p:txBody>
      </p:sp>
      <p:sp>
        <p:nvSpPr>
          <p:cNvPr id="5" name="4 CuadroTexto"/>
          <p:cNvSpPr txBox="1"/>
          <p:nvPr/>
        </p:nvSpPr>
        <p:spPr>
          <a:xfrm>
            <a:off x="2204864" y="8171484"/>
            <a:ext cx="2508126" cy="523220"/>
          </a:xfrm>
          <a:prstGeom prst="rect">
            <a:avLst/>
          </a:prstGeom>
          <a:noFill/>
          <a:ln w="38100">
            <a:solidFill>
              <a:schemeClr val="accent1">
                <a:lumMod val="75000"/>
              </a:schemeClr>
            </a:solidFill>
          </a:ln>
        </p:spPr>
        <p:txBody>
          <a:bodyPr wrap="square" rtlCol="0">
            <a:spAutoFit/>
          </a:bodyPr>
          <a:lstStyle/>
          <a:p>
            <a:pPr algn="just"/>
            <a:r>
              <a:rPr lang="es-ES" sz="1400" b="1" dirty="0" smtClean="0">
                <a:latin typeface="Yu Gothic" panose="020B0400000000000000" pitchFamily="34" charset="-128"/>
                <a:ea typeface="Yu Gothic" panose="020B0400000000000000" pitchFamily="34" charset="-128"/>
                <a:cs typeface="Aharoni" panose="02010803020104030203" pitchFamily="2" charset="-79"/>
              </a:rPr>
              <a:t>Las cenefas de las tres vidrieras son iguales</a:t>
            </a:r>
            <a:endParaRPr lang="es-ES" sz="1400" b="1" dirty="0">
              <a:solidFill>
                <a:srgbClr val="0070C0"/>
              </a:solidFill>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2192854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37112" y="2915816"/>
            <a:ext cx="2264702" cy="3693319"/>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La ventana central de la sala capitular está ocupada por la figura de San Pedro. Es un hombre de edad, con barba y tonsura en el pelo rizado. Viste túnica verde y manto marrón con bordes blancos.</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663" y="182018"/>
            <a:ext cx="3866739" cy="8783960"/>
          </a:xfrm>
          <a:prstGeom prst="rect">
            <a:avLst/>
          </a:prstGeom>
          <a:ln w="76200">
            <a:solidFill>
              <a:schemeClr val="accent1">
                <a:lumMod val="75000"/>
              </a:schemeClr>
            </a:solidFill>
          </a:ln>
        </p:spPr>
      </p:pic>
    </p:spTree>
    <p:extLst>
      <p:ext uri="{BB962C8B-B14F-4D97-AF65-F5344CB8AC3E}">
        <p14:creationId xmlns:p14="http://schemas.microsoft.com/office/powerpoint/2010/main" val="2069121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62267" y="7308304"/>
            <a:ext cx="4005064" cy="1477328"/>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Está bendiciendo con su mano derecha mientras que con la izquierda sostiene una gran llave. A la altura del cuello, una cartela lo identifica: SCS </a:t>
            </a:r>
            <a:r>
              <a:rPr lang="es-ES" b="1" dirty="0" smtClean="0">
                <a:latin typeface="Yu Gothic" panose="020B0400000000000000" pitchFamily="34" charset="-128"/>
                <a:ea typeface="Yu Gothic" panose="020B0400000000000000" pitchFamily="34" charset="-128"/>
                <a:cs typeface="Aharoni" panose="02010803020104030203" pitchFamily="2" charset="-79"/>
              </a:rPr>
              <a:t>PETRUS.</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648" y="323528"/>
            <a:ext cx="4320480" cy="6748178"/>
          </a:xfrm>
          <a:prstGeom prst="rect">
            <a:avLst/>
          </a:prstGeom>
          <a:ln w="76200">
            <a:solidFill>
              <a:schemeClr val="accent1">
                <a:lumMod val="75000"/>
              </a:schemeClr>
            </a:solidFill>
          </a:ln>
        </p:spPr>
      </p:pic>
    </p:spTree>
    <p:extLst>
      <p:ext uri="{BB962C8B-B14F-4D97-AF65-F5344CB8AC3E}">
        <p14:creationId xmlns:p14="http://schemas.microsoft.com/office/powerpoint/2010/main" val="3274846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8640" y="3443401"/>
            <a:ext cx="2711354" cy="3693319"/>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San Juan es un joven barbilampiño. Lleva túnica roja con cuello verde oscuro y manto verde claro y amarillo que se enrolla en su brazo izquierdo. En esa mano porta un libro cerrado con tapas verdes. La cartela que aparece tras él dice SCS IOHAN</a:t>
            </a:r>
            <a:r>
              <a:rPr lang="es-ES" b="1" dirty="0" smtClean="0">
                <a:latin typeface="Yu Gothic" panose="020B0400000000000000" pitchFamily="34" charset="-128"/>
                <a:ea typeface="Yu Gothic" panose="020B0400000000000000" pitchFamily="34" charset="-128"/>
                <a:cs typeface="Aharoni" panose="02010803020104030203" pitchFamily="2" charset="-79"/>
              </a:rPr>
              <a:t>.</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8960" y="195233"/>
            <a:ext cx="3456384" cy="8821201"/>
          </a:xfrm>
          <a:prstGeom prst="rect">
            <a:avLst/>
          </a:prstGeom>
          <a:ln w="76200">
            <a:solidFill>
              <a:schemeClr val="accent1">
                <a:lumMod val="75000"/>
              </a:schemeClr>
            </a:solidFill>
          </a:ln>
        </p:spPr>
      </p:pic>
    </p:spTree>
    <p:extLst>
      <p:ext uri="{BB962C8B-B14F-4D97-AF65-F5344CB8AC3E}">
        <p14:creationId xmlns:p14="http://schemas.microsoft.com/office/powerpoint/2010/main" val="1697189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53136" y="4331838"/>
            <a:ext cx="1988840" cy="3416320"/>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San Pablo tiene blancos la barba y el pelo, escaso. Viste túnica blanca y sobre ella un manto verde con bordes de color rojo oscuro. En la cartela se lee SCS PAULUS.</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427585"/>
            <a:ext cx="4086200" cy="8172400"/>
          </a:xfrm>
          <a:prstGeom prst="rect">
            <a:avLst/>
          </a:prstGeom>
          <a:ln w="76200">
            <a:solidFill>
              <a:schemeClr val="accent1">
                <a:lumMod val="75000"/>
              </a:schemeClr>
            </a:solidFill>
          </a:ln>
        </p:spPr>
      </p:pic>
    </p:spTree>
    <p:extLst>
      <p:ext uri="{BB962C8B-B14F-4D97-AF65-F5344CB8AC3E}">
        <p14:creationId xmlns:p14="http://schemas.microsoft.com/office/powerpoint/2010/main" val="4235470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12976" y="251520"/>
            <a:ext cx="3429000" cy="1200329"/>
          </a:xfrm>
          <a:prstGeom prst="rect">
            <a:avLst/>
          </a:prstGeom>
          <a:ln>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La cuarta vidriera representa a la Virgen Reina sosteniendo al Niño en su regazo</a:t>
            </a:r>
            <a:r>
              <a:rPr lang="es-ES" b="1" dirty="0" smtClean="0">
                <a:latin typeface="Yu Gothic" panose="020B0400000000000000" pitchFamily="34" charset="-128"/>
                <a:ea typeface="Yu Gothic" panose="020B0400000000000000" pitchFamily="34" charset="-128"/>
                <a:cs typeface="Aharoni" panose="02010803020104030203" pitchFamily="2" charset="-79"/>
              </a:rPr>
              <a:t>.</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593" y="1791882"/>
            <a:ext cx="3456383" cy="7239120"/>
          </a:xfrm>
          <a:prstGeom prst="rect">
            <a:avLst/>
          </a:prstGeom>
          <a:ln w="76200">
            <a:solidFill>
              <a:schemeClr val="accent1">
                <a:lumMod val="75000"/>
              </a:schemeClr>
            </a:solidFill>
          </a:ln>
        </p:spPr>
      </p:pic>
      <p:sp>
        <p:nvSpPr>
          <p:cNvPr id="4" name="3 CuadroTexto"/>
          <p:cNvSpPr txBox="1"/>
          <p:nvPr/>
        </p:nvSpPr>
        <p:spPr>
          <a:xfrm>
            <a:off x="35903" y="7956376"/>
            <a:ext cx="2096953" cy="954107"/>
          </a:xfrm>
          <a:prstGeom prst="rect">
            <a:avLst/>
          </a:prstGeom>
          <a:noFill/>
          <a:ln w="38100">
            <a:solidFill>
              <a:schemeClr val="accent1">
                <a:lumMod val="75000"/>
              </a:schemeClr>
            </a:solidFill>
          </a:ln>
        </p:spPr>
        <p:txBody>
          <a:bodyPr wrap="square" rtlCol="0">
            <a:spAutoFit/>
          </a:bodyPr>
          <a:lstStyle/>
          <a:p>
            <a:pPr algn="just"/>
            <a:r>
              <a:rPr lang="es-ES" sz="1400" b="1" dirty="0" smtClean="0">
                <a:latin typeface="Yu Gothic" panose="020B0400000000000000" pitchFamily="34" charset="-128"/>
                <a:ea typeface="Yu Gothic" panose="020B0400000000000000" pitchFamily="34" charset="-128"/>
                <a:cs typeface="Aharoni" panose="02010803020104030203" pitchFamily="2" charset="-79"/>
              </a:rPr>
              <a:t>Foto de la vidriera original tomada de la página web de </a:t>
            </a:r>
            <a:r>
              <a:rPr lang="es-ES" sz="1400" b="1" dirty="0" smtClean="0">
                <a:latin typeface="Yu Gothic" panose="020B0400000000000000" pitchFamily="34" charset="-128"/>
                <a:ea typeface="Yu Gothic" panose="020B0400000000000000" pitchFamily="34" charset="-128"/>
                <a:cs typeface="Aharoni" panose="02010803020104030203" pitchFamily="2" charset="-79"/>
                <a:hlinkClick r:id="rId3"/>
              </a:rPr>
              <a:t>Vidrieras Barrios</a:t>
            </a:r>
            <a:r>
              <a:rPr lang="es-ES" sz="1400" b="1" dirty="0" smtClean="0">
                <a:latin typeface="Yu Gothic" panose="020B0400000000000000" pitchFamily="34" charset="-128"/>
                <a:ea typeface="Yu Gothic" panose="020B0400000000000000" pitchFamily="34" charset="-128"/>
                <a:cs typeface="Aharoni" panose="02010803020104030203" pitchFamily="2" charset="-79"/>
              </a:rPr>
              <a:t>.</a:t>
            </a:r>
            <a:endParaRPr lang="es-ES" sz="1400" b="1" dirty="0">
              <a:solidFill>
                <a:srgbClr val="0070C0"/>
              </a:solidFill>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3175125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9857" y="467544"/>
            <a:ext cx="6120680" cy="2308324"/>
          </a:xfrm>
          <a:prstGeom prst="rect">
            <a:avLst/>
          </a:prstGeom>
          <a:ln w="38100">
            <a:solidFill>
              <a:schemeClr val="accent1">
                <a:lumMod val="75000"/>
              </a:schemeClr>
            </a:solidFill>
          </a:ln>
        </p:spPr>
        <p:txBody>
          <a:bodyPr wrap="square">
            <a:spAutoFit/>
          </a:bodyPr>
          <a:lstStyle/>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Se encuentra instalada en el oratorio privado del monasterio y no es posible contemplarla en las visitas. Sin embargo, puede verse una reproducción parcial elaborada por el maestro vidriero burgalés Enrique Barrio Solórzano para la muestra titulada “En Busca de la Luz” que se ha instalado en el espacio expositivo Centro de Recepción de Turistas, CITUR, de Burgos.</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90" y="3059832"/>
            <a:ext cx="4248596" cy="5907064"/>
          </a:xfrm>
          <a:prstGeom prst="rect">
            <a:avLst/>
          </a:prstGeom>
          <a:ln w="76200">
            <a:solidFill>
              <a:schemeClr val="accent1">
                <a:lumMod val="75000"/>
              </a:schemeClr>
            </a:solidFill>
          </a:ln>
        </p:spPr>
      </p:pic>
      <p:sp>
        <p:nvSpPr>
          <p:cNvPr id="4" name="3 Rectángulo"/>
          <p:cNvSpPr/>
          <p:nvPr/>
        </p:nvSpPr>
        <p:spPr>
          <a:xfrm>
            <a:off x="4725144" y="7236296"/>
            <a:ext cx="1955169" cy="738664"/>
          </a:xfrm>
          <a:prstGeom prst="rect">
            <a:avLst/>
          </a:prstGeom>
          <a:ln w="38100">
            <a:solidFill>
              <a:schemeClr val="accent1">
                <a:lumMod val="75000"/>
              </a:schemeClr>
            </a:solidFill>
          </a:ln>
        </p:spPr>
        <p:txBody>
          <a:bodyPr wrap="square">
            <a:spAutoFit/>
          </a:bodyPr>
          <a:lstStyle/>
          <a:p>
            <a:r>
              <a:rPr lang="es-ES" sz="1400" b="1" dirty="0" smtClean="0">
                <a:latin typeface="Yu Gothic" panose="020B0400000000000000" pitchFamily="34" charset="-128"/>
                <a:ea typeface="Yu Gothic" panose="020B0400000000000000" pitchFamily="34" charset="-128"/>
              </a:rPr>
              <a:t>Reproducción de la vidriera expuesta en el CITUR de Burgos.</a:t>
            </a:r>
            <a:endParaRPr lang="es-ES" sz="1400" b="1"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798023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4877" y="4788024"/>
            <a:ext cx="5431110" cy="2585323"/>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En el </a:t>
            </a:r>
            <a:r>
              <a:rPr lang="es-ES" b="1" dirty="0" smtClean="0">
                <a:latin typeface="Yu Gothic" panose="020B0400000000000000" pitchFamily="34" charset="-128"/>
                <a:ea typeface="Yu Gothic" panose="020B0400000000000000" pitchFamily="34" charset="-128"/>
                <a:cs typeface="Aharoni" panose="02010803020104030203" pitchFamily="2" charset="-79"/>
              </a:rPr>
              <a:t>Monasterio </a:t>
            </a:r>
            <a:r>
              <a:rPr lang="es-ES" b="1" dirty="0">
                <a:latin typeface="Yu Gothic" panose="020B0400000000000000" pitchFamily="34" charset="-128"/>
                <a:ea typeface="Yu Gothic" panose="020B0400000000000000" pitchFamily="34" charset="-128"/>
                <a:cs typeface="Aharoni" panose="02010803020104030203" pitchFamily="2" charset="-79"/>
              </a:rPr>
              <a:t>de </a:t>
            </a:r>
            <a:r>
              <a:rPr lang="es-ES" b="1" dirty="0" smtClean="0">
                <a:latin typeface="Yu Gothic" panose="020B0400000000000000" pitchFamily="34" charset="-128"/>
                <a:ea typeface="Yu Gothic" panose="020B0400000000000000" pitchFamily="34" charset="-128"/>
                <a:cs typeface="Aharoni" panose="02010803020104030203" pitchFamily="2" charset="-79"/>
              </a:rPr>
              <a:t>Santa María la Real de las </a:t>
            </a:r>
            <a:r>
              <a:rPr lang="es-ES" b="1" dirty="0">
                <a:latin typeface="Yu Gothic" panose="020B0400000000000000" pitchFamily="34" charset="-128"/>
                <a:ea typeface="Yu Gothic" panose="020B0400000000000000" pitchFamily="34" charset="-128"/>
                <a:cs typeface="Aharoni" panose="02010803020104030203" pitchFamily="2" charset="-79"/>
              </a:rPr>
              <a:t>Huelgas de Burgos lucen cuatro vidrieras que son muy especiales. Por un lado, son las vidrieras figuradas más antiguas que se conservan en España, las únicas fabricadas en período románico y relacionadas con el llamado estilo 1200. Por otro se fabricaron para un lugar en el que la regla monástica no permitía que se instalaran.</a:t>
            </a:r>
          </a:p>
        </p:txBody>
      </p:sp>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07" y="623703"/>
            <a:ext cx="6629400" cy="3371850"/>
          </a:xfrm>
          <a:prstGeom prst="rect">
            <a:avLst/>
          </a:prstGeom>
          <a:ln w="76200">
            <a:solidFill>
              <a:schemeClr val="accent1">
                <a:lumMod val="75000"/>
              </a:schemeClr>
            </a:solidFill>
          </a:ln>
        </p:spPr>
      </p:pic>
    </p:spTree>
    <p:extLst>
      <p:ext uri="{BB962C8B-B14F-4D97-AF65-F5344CB8AC3E}">
        <p14:creationId xmlns:p14="http://schemas.microsoft.com/office/powerpoint/2010/main" val="3220608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80728" y="6372200"/>
            <a:ext cx="5741303" cy="2585323"/>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Se trata de una representación de la Virgen de pie, con el Niño en sus brazos. La Virgen aparece de frente, tiene una gran corona sobre su cabeza y hay un ángel con un incensario en la parte superior. Destacan los vidrios blancos del rostro frente al manto rojo oscuro y el fondo azul. Es una figura estilizada e hierática. El Niño, en cambio, tiene una postura y una actitud menos forzada.</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936" y="323528"/>
            <a:ext cx="3610739" cy="5852228"/>
          </a:xfrm>
          <a:prstGeom prst="rect">
            <a:avLst/>
          </a:prstGeom>
          <a:ln w="76200">
            <a:solidFill>
              <a:schemeClr val="accent1">
                <a:lumMod val="75000"/>
              </a:schemeClr>
            </a:solidFill>
          </a:ln>
        </p:spPr>
      </p:pic>
      <p:sp>
        <p:nvSpPr>
          <p:cNvPr id="4" name="3 Rectángulo"/>
          <p:cNvSpPr/>
          <p:nvPr/>
        </p:nvSpPr>
        <p:spPr>
          <a:xfrm>
            <a:off x="205678" y="539552"/>
            <a:ext cx="2241461" cy="1384995"/>
          </a:xfrm>
          <a:prstGeom prst="rect">
            <a:avLst/>
          </a:prstGeom>
          <a:ln w="38100">
            <a:solidFill>
              <a:schemeClr val="accent1">
                <a:lumMod val="75000"/>
              </a:schemeClr>
            </a:solidFill>
          </a:ln>
        </p:spPr>
        <p:txBody>
          <a:bodyPr wrap="square">
            <a:spAutoFit/>
          </a:bodyPr>
          <a:lstStyle/>
          <a:p>
            <a:pPr algn="just"/>
            <a:r>
              <a:rPr lang="es-ES" sz="1400" b="1" dirty="0" smtClean="0">
                <a:latin typeface="Yu Gothic" panose="020B0400000000000000" pitchFamily="34" charset="-128"/>
                <a:ea typeface="Yu Gothic" panose="020B0400000000000000" pitchFamily="34" charset="-128"/>
              </a:rPr>
              <a:t>Fotografía de la vidriera original antes de su restauración publicada en </a:t>
            </a:r>
            <a:r>
              <a:rPr lang="es-ES" sz="1400" b="1" i="1" dirty="0" smtClean="0">
                <a:latin typeface="Yu Gothic" panose="020B0400000000000000" pitchFamily="34" charset="-128"/>
                <a:ea typeface="Yu Gothic" panose="020B0400000000000000" pitchFamily="34" charset="-128"/>
              </a:rPr>
              <a:t>La vidriera española</a:t>
            </a:r>
            <a:r>
              <a:rPr lang="es-ES" sz="1400" b="1" dirty="0" smtClean="0">
                <a:latin typeface="Yu Gothic" panose="020B0400000000000000" pitchFamily="34" charset="-128"/>
                <a:ea typeface="Yu Gothic" panose="020B0400000000000000" pitchFamily="34" charset="-128"/>
              </a:rPr>
              <a:t>, de Víctor Nieto Alcaide.</a:t>
            </a:r>
            <a:endParaRPr lang="es-ES" sz="1400" b="1"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8942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08720" y="2771800"/>
            <a:ext cx="5136504" cy="2031325"/>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Para Nieto Alcaide la estilización de las figuras y los ropajes presentan relaciones estrechas con ejemplos de la vidriera francesa, especialmente con el llamado “Taller del Buen Samaritano”, activo en las catedrales de Poitiers antes de 1218 y, especialmente, en la de </a:t>
            </a:r>
            <a:r>
              <a:rPr lang="es-ES" b="1" dirty="0" err="1">
                <a:latin typeface="Yu Gothic" panose="020B0400000000000000" pitchFamily="34" charset="-128"/>
                <a:ea typeface="Yu Gothic" panose="020B0400000000000000" pitchFamily="34" charset="-128"/>
                <a:cs typeface="Aharoni" panose="02010803020104030203" pitchFamily="2" charset="-79"/>
              </a:rPr>
              <a:t>Bourges</a:t>
            </a:r>
            <a:r>
              <a:rPr lang="es-ES" b="1" dirty="0">
                <a:latin typeface="Yu Gothic" panose="020B0400000000000000" pitchFamily="34" charset="-128"/>
                <a:ea typeface="Yu Gothic" panose="020B0400000000000000" pitchFamily="34" charset="-128"/>
                <a:cs typeface="Aharoni" panose="02010803020104030203" pitchFamily="2" charset="-79"/>
              </a:rPr>
              <a:t>.</a:t>
            </a:r>
          </a:p>
        </p:txBody>
      </p:sp>
    </p:spTree>
    <p:extLst>
      <p:ext uri="{BB962C8B-B14F-4D97-AF65-F5344CB8AC3E}">
        <p14:creationId xmlns:p14="http://schemas.microsoft.com/office/powerpoint/2010/main" val="2876016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1740457"/>
            <a:ext cx="3429000" cy="6278642"/>
          </a:xfrm>
          <a:prstGeom prst="rect">
            <a:avLst/>
          </a:prstGeom>
        </p:spPr>
        <p:txBody>
          <a:bodyPr>
            <a:spAutoFit/>
          </a:bodyPr>
          <a:lstStyle/>
          <a:p>
            <a:pPr algn="just"/>
            <a:r>
              <a:rPr lang="es-ES" sz="2400" b="1" dirty="0">
                <a:latin typeface="Yu Gothic" panose="020B0400000000000000" pitchFamily="34" charset="-128"/>
                <a:ea typeface="Yu Gothic" panose="020B0400000000000000" pitchFamily="34" charset="-128"/>
                <a:cs typeface="Aharoni" panose="02010803020104030203" pitchFamily="2" charset="-79"/>
              </a:rPr>
              <a:t>Cronología y autoría</a:t>
            </a:r>
            <a:r>
              <a:rPr lang="es-ES" sz="2400"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La utilización del </a:t>
            </a:r>
            <a:r>
              <a:rPr lang="es-ES" b="1" dirty="0">
                <a:latin typeface="Yu Gothic" panose="020B0400000000000000" pitchFamily="34" charset="-128"/>
                <a:ea typeface="Yu Gothic" panose="020B0400000000000000" pitchFamily="34" charset="-128"/>
                <a:cs typeface="Aharoni" panose="02010803020104030203" pitchFamily="2" charset="-79"/>
              </a:rPr>
              <a:t>vidrio para hacer cerramientos en los huecos de los edificios se conoce desde principios de la Edad Media. Su uso fue habitual en la Francia carolingia y </a:t>
            </a:r>
            <a:r>
              <a:rPr lang="es-ES" b="1" dirty="0" err="1">
                <a:latin typeface="Yu Gothic" panose="020B0400000000000000" pitchFamily="34" charset="-128"/>
                <a:ea typeface="Yu Gothic" panose="020B0400000000000000" pitchFamily="34" charset="-128"/>
                <a:cs typeface="Aharoni" panose="02010803020104030203" pitchFamily="2" charset="-79"/>
              </a:rPr>
              <a:t>otónica</a:t>
            </a:r>
            <a:r>
              <a:rPr lang="es-ES" b="1" dirty="0">
                <a:latin typeface="Yu Gothic" panose="020B0400000000000000" pitchFamily="34" charset="-128"/>
                <a:ea typeface="Yu Gothic" panose="020B0400000000000000" pitchFamily="34" charset="-128"/>
                <a:cs typeface="Aharoni" panose="02010803020104030203" pitchFamily="2" charset="-79"/>
              </a:rPr>
              <a:t> aunque los restos conservados actualmente sean muy escasos. De hecho, la técnica de fabricación de las vidrieras ya fue descrita a principios del siglo XII en el tratado “</a:t>
            </a:r>
            <a:r>
              <a:rPr lang="es-ES" b="1" dirty="0" err="1">
                <a:latin typeface="Yu Gothic" panose="020B0400000000000000" pitchFamily="34" charset="-128"/>
                <a:ea typeface="Yu Gothic" panose="020B0400000000000000" pitchFamily="34" charset="-128"/>
                <a:cs typeface="Aharoni" panose="02010803020104030203" pitchFamily="2" charset="-79"/>
              </a:rPr>
              <a:t>Schedula</a:t>
            </a:r>
            <a:r>
              <a:rPr lang="es-ES" b="1" dirty="0">
                <a:latin typeface="Yu Gothic" panose="020B0400000000000000" pitchFamily="34" charset="-128"/>
                <a:ea typeface="Yu Gothic" panose="020B0400000000000000" pitchFamily="34" charset="-128"/>
                <a:cs typeface="Aharoni" panose="02010803020104030203" pitchFamily="2" charset="-79"/>
              </a:rPr>
              <a:t> </a:t>
            </a:r>
            <a:r>
              <a:rPr lang="es-ES" b="1" dirty="0" err="1">
                <a:latin typeface="Yu Gothic" panose="020B0400000000000000" pitchFamily="34" charset="-128"/>
                <a:ea typeface="Yu Gothic" panose="020B0400000000000000" pitchFamily="34" charset="-128"/>
                <a:cs typeface="Aharoni" panose="02010803020104030203" pitchFamily="2" charset="-79"/>
              </a:rPr>
              <a:t>diversum</a:t>
            </a:r>
            <a:r>
              <a:rPr lang="es-ES" b="1" dirty="0">
                <a:latin typeface="Yu Gothic" panose="020B0400000000000000" pitchFamily="34" charset="-128"/>
                <a:ea typeface="Yu Gothic" panose="020B0400000000000000" pitchFamily="34" charset="-128"/>
                <a:cs typeface="Aharoni" panose="02010803020104030203" pitchFamily="2" charset="-79"/>
              </a:rPr>
              <a:t> </a:t>
            </a:r>
            <a:r>
              <a:rPr lang="es-ES" b="1" dirty="0" err="1">
                <a:latin typeface="Yu Gothic" panose="020B0400000000000000" pitchFamily="34" charset="-128"/>
                <a:ea typeface="Yu Gothic" panose="020B0400000000000000" pitchFamily="34" charset="-128"/>
                <a:cs typeface="Aharoni" panose="02010803020104030203" pitchFamily="2" charset="-79"/>
              </a:rPr>
              <a:t>artorum</a:t>
            </a:r>
            <a:r>
              <a:rPr lang="es-ES" b="1" dirty="0">
                <a:latin typeface="Yu Gothic" panose="020B0400000000000000" pitchFamily="34" charset="-128"/>
                <a:ea typeface="Yu Gothic" panose="020B0400000000000000" pitchFamily="34" charset="-128"/>
                <a:cs typeface="Aharoni" panose="02010803020104030203" pitchFamily="2" charset="-79"/>
              </a:rPr>
              <a:t>” redactado por el monje Teófilo, con la particularidad de que la base técnica que allí se describe no ha variado prácticamente hasta el siglo XX. </a:t>
            </a:r>
          </a:p>
        </p:txBody>
      </p:sp>
    </p:spTree>
    <p:extLst>
      <p:ext uri="{BB962C8B-B14F-4D97-AF65-F5344CB8AC3E}">
        <p14:creationId xmlns:p14="http://schemas.microsoft.com/office/powerpoint/2010/main" val="914619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294454"/>
            <a:ext cx="3429000" cy="4801314"/>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De época románica subsisten ejemplos en Alemania, Reino Unido y, sobre todo, Francia, pero siempre en número escaso. Ello se ha atribuido al hecho de que las características de los edificios de esa época no eran adecuadas para su uso. Pero sin duda existieron, aunque la fragilidad del material utilizado ha hecho que desapareciera la mayoría. También existieron en Al-</a:t>
            </a:r>
            <a:r>
              <a:rPr lang="es-ES" b="1" dirty="0" err="1">
                <a:latin typeface="Yu Gothic" panose="020B0400000000000000" pitchFamily="34" charset="-128"/>
                <a:ea typeface="Yu Gothic" panose="020B0400000000000000" pitchFamily="34" charset="-128"/>
                <a:cs typeface="Aharoni" panose="02010803020104030203" pitchFamily="2" charset="-79"/>
              </a:rPr>
              <a:t>Andalus</a:t>
            </a:r>
            <a:r>
              <a:rPr lang="es-ES" b="1" dirty="0">
                <a:latin typeface="Yu Gothic" panose="020B0400000000000000" pitchFamily="34" charset="-128"/>
                <a:ea typeface="Yu Gothic" panose="020B0400000000000000" pitchFamily="34" charset="-128"/>
                <a:cs typeface="Aharoni" panose="02010803020104030203" pitchFamily="2" charset="-79"/>
              </a:rPr>
              <a:t>, según diversas fuentes escritas que las describen. </a:t>
            </a:r>
          </a:p>
        </p:txBody>
      </p:sp>
    </p:spTree>
    <p:extLst>
      <p:ext uri="{BB962C8B-B14F-4D97-AF65-F5344CB8AC3E}">
        <p14:creationId xmlns:p14="http://schemas.microsoft.com/office/powerpoint/2010/main" val="936715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848453"/>
            <a:ext cx="3429000" cy="3447097"/>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De modo que no podemos saber si las vidrieras de Las Huelgas son unas más de una especialidad ya existente o si constituyen las primeras labores en España. </a:t>
            </a:r>
            <a:r>
              <a:rPr lang="es-ES" b="1" dirty="0" smtClean="0">
                <a:latin typeface="Yu Gothic" panose="020B0400000000000000" pitchFamily="34" charset="-128"/>
                <a:ea typeface="Yu Gothic" panose="020B0400000000000000" pitchFamily="34" charset="-128"/>
                <a:cs typeface="Aharoni" panose="02010803020104030203" pitchFamily="2" charset="-79"/>
              </a:rPr>
              <a:t>Ni </a:t>
            </a:r>
            <a:r>
              <a:rPr lang="es-ES" b="1" dirty="0">
                <a:latin typeface="Yu Gothic" panose="020B0400000000000000" pitchFamily="34" charset="-128"/>
                <a:ea typeface="Yu Gothic" panose="020B0400000000000000" pitchFamily="34" charset="-128"/>
                <a:cs typeface="Aharoni" panose="02010803020104030203" pitchFamily="2" charset="-79"/>
              </a:rPr>
              <a:t>siquiera sabemos si tuvieron una continuidad en los años siguientes, antes de que se instalaran las primeras vidrieras góticas en la catedral de León.</a:t>
            </a:r>
          </a:p>
        </p:txBody>
      </p:sp>
    </p:spTree>
    <p:extLst>
      <p:ext uri="{BB962C8B-B14F-4D97-AF65-F5344CB8AC3E}">
        <p14:creationId xmlns:p14="http://schemas.microsoft.com/office/powerpoint/2010/main" val="1128542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479121"/>
            <a:ext cx="3429000" cy="4524315"/>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El Monasterio de Las Huelgas fue fundado en 1187 por el rey Alfonso VIII de Castilla y su esposa doña Leonor de </a:t>
            </a:r>
            <a:r>
              <a:rPr lang="es-ES" b="1" dirty="0" err="1">
                <a:latin typeface="Yu Gothic" panose="020B0400000000000000" pitchFamily="34" charset="-128"/>
                <a:ea typeface="Yu Gothic" panose="020B0400000000000000" pitchFamily="34" charset="-128"/>
                <a:cs typeface="Aharoni" panose="02010803020104030203" pitchFamily="2" charset="-79"/>
              </a:rPr>
              <a:t>Plantagenet</a:t>
            </a:r>
            <a:r>
              <a:rPr lang="es-ES" b="1" dirty="0">
                <a:latin typeface="Yu Gothic" panose="020B0400000000000000" pitchFamily="34" charset="-128"/>
                <a:ea typeface="Yu Gothic" panose="020B0400000000000000" pitchFamily="34" charset="-128"/>
                <a:cs typeface="Aharoni" panose="02010803020104030203" pitchFamily="2" charset="-79"/>
              </a:rPr>
              <a:t>. La construcción de la iglesia se llevó a cabo entre los años finales del siglo XII y los primeros del XIII. Los especialistas están de acuerdo en que las vidrieras se instalaron en esta primera fase de las obras, de modo que se fechan con anterioridad a 1220 por diversas razones:</a:t>
            </a:r>
          </a:p>
        </p:txBody>
      </p:sp>
    </p:spTree>
    <p:extLst>
      <p:ext uri="{BB962C8B-B14F-4D97-AF65-F5344CB8AC3E}">
        <p14:creationId xmlns:p14="http://schemas.microsoft.com/office/powerpoint/2010/main" val="2466037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8640" y="443541"/>
            <a:ext cx="3429000" cy="2031325"/>
          </a:xfrm>
          <a:prstGeom prst="rect">
            <a:avLst/>
          </a:prstGeom>
          <a:ln w="38100">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El estudio estilístico de las figuras que aparecen en las mismas las pone en relación con las que se estaban instalando en algunas catedrales francesas en esos mismos años.</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4283968"/>
            <a:ext cx="5185402" cy="3670524"/>
          </a:xfrm>
          <a:prstGeom prst="rect">
            <a:avLst/>
          </a:prstGeom>
          <a:ln w="76200">
            <a:solidFill>
              <a:schemeClr val="accent1">
                <a:lumMod val="75000"/>
              </a:schemeClr>
            </a:solidFill>
          </a:ln>
        </p:spPr>
      </p:pic>
    </p:spTree>
    <p:extLst>
      <p:ext uri="{BB962C8B-B14F-4D97-AF65-F5344CB8AC3E}">
        <p14:creationId xmlns:p14="http://schemas.microsoft.com/office/powerpoint/2010/main" val="1287870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31454" y="5436096"/>
            <a:ext cx="4882852" cy="3139321"/>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Durante la restauración efectuada durante el año 2007 se aprovechó para analizar un pequeño fragmento de uno de los vidrios rojos de la vidriera de San Pedro utilizando las más modernas técnicas. El alto índice de potasio que contiene indica que se trata de vidrios fabricados con arena y cenizas de madera de haya, la misma composición que los que en esos años se producían en la Europa Central.</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648" y="323528"/>
            <a:ext cx="5763030" cy="4764410"/>
          </a:xfrm>
          <a:prstGeom prst="rect">
            <a:avLst/>
          </a:prstGeom>
          <a:ln w="76200">
            <a:solidFill>
              <a:schemeClr val="accent1">
                <a:lumMod val="75000"/>
              </a:schemeClr>
            </a:solidFill>
          </a:ln>
        </p:spPr>
      </p:pic>
    </p:spTree>
    <p:extLst>
      <p:ext uri="{BB962C8B-B14F-4D97-AF65-F5344CB8AC3E}">
        <p14:creationId xmlns:p14="http://schemas.microsoft.com/office/powerpoint/2010/main" val="1824079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2656" y="251520"/>
            <a:ext cx="6120680" cy="3416320"/>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También la composición del color es la misma que se empleaba en los talleres europeos. Allí, hacia el 1200, se había sustituido el vidrio rojo, casi negro, que se utilizaba desde comienzos de la Edad Media por el color rojo de cobre, compuesto por finas láminas coloreadas con ese metal y dispuestas sobre otro vidrio incoloro o verdoso, lo que permitía conseguir efectos diferentes en cada pieza. En Las Huelgas estas capas de color son extremadamente finas y numerosas, algo que solamente se repite en el rosetón de la portada del </a:t>
            </a:r>
            <a:r>
              <a:rPr lang="es-ES" b="1" dirty="0" err="1">
                <a:latin typeface="Yu Gothic" panose="020B0400000000000000" pitchFamily="34" charset="-128"/>
                <a:ea typeface="Yu Gothic" panose="020B0400000000000000" pitchFamily="34" charset="-128"/>
                <a:cs typeface="Aharoni" panose="02010803020104030203" pitchFamily="2" charset="-79"/>
              </a:rPr>
              <a:t>Sarmental</a:t>
            </a:r>
            <a:r>
              <a:rPr lang="es-ES" b="1" dirty="0">
                <a:latin typeface="Yu Gothic" panose="020B0400000000000000" pitchFamily="34" charset="-128"/>
                <a:ea typeface="Yu Gothic" panose="020B0400000000000000" pitchFamily="34" charset="-128"/>
                <a:cs typeface="Aharoni" panose="02010803020104030203" pitchFamily="2" charset="-79"/>
              </a:rPr>
              <a:t> de la catedral, que es muy posterior.</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848" y="4139952"/>
            <a:ext cx="4994296" cy="4750288"/>
          </a:xfrm>
          <a:prstGeom prst="rect">
            <a:avLst/>
          </a:prstGeom>
          <a:ln w="76200">
            <a:solidFill>
              <a:schemeClr val="accent1">
                <a:lumMod val="75000"/>
              </a:schemeClr>
            </a:solidFill>
          </a:ln>
        </p:spPr>
      </p:pic>
    </p:spTree>
    <p:extLst>
      <p:ext uri="{BB962C8B-B14F-4D97-AF65-F5344CB8AC3E}">
        <p14:creationId xmlns:p14="http://schemas.microsoft.com/office/powerpoint/2010/main" val="1445267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29884" y="755576"/>
            <a:ext cx="3429000" cy="2031325"/>
          </a:xfrm>
          <a:prstGeom prst="rect">
            <a:avLst/>
          </a:prstGeom>
          <a:ln w="38100">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Por último, al igual que en Francia, las grisallas con las que se completa el dibujo están hechas por la cara interior y compuestas por elementos vitrificables a temperaturas moderadas.</a:t>
            </a:r>
          </a:p>
        </p:txBody>
      </p:sp>
      <p:sp>
        <p:nvSpPr>
          <p:cNvPr id="3" name="2 CuadroTexto"/>
          <p:cNvSpPr txBox="1"/>
          <p:nvPr/>
        </p:nvSpPr>
        <p:spPr>
          <a:xfrm>
            <a:off x="2348880" y="4701501"/>
            <a:ext cx="3132348" cy="3416320"/>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En resumen, tanto el estudio estilístico como el de la composición del </a:t>
            </a:r>
            <a:r>
              <a:rPr lang="es-ES" b="1" dirty="0" smtClean="0">
                <a:latin typeface="Yu Gothic" panose="020B0400000000000000" pitchFamily="34" charset="-128"/>
                <a:ea typeface="Yu Gothic" panose="020B0400000000000000" pitchFamily="34" charset="-128"/>
                <a:cs typeface="Aharoni" panose="02010803020104030203" pitchFamily="2" charset="-79"/>
              </a:rPr>
              <a:t>material y la </a:t>
            </a:r>
            <a:r>
              <a:rPr lang="es-ES" b="1" dirty="0" smtClean="0">
                <a:latin typeface="Yu Gothic" panose="020B0400000000000000" pitchFamily="34" charset="-128"/>
                <a:ea typeface="Yu Gothic" panose="020B0400000000000000" pitchFamily="34" charset="-128"/>
                <a:cs typeface="Aharoni" panose="02010803020104030203" pitchFamily="2" charset="-79"/>
              </a:rPr>
              <a:t>técnica </a:t>
            </a:r>
            <a:r>
              <a:rPr lang="es-ES" b="1" dirty="0">
                <a:latin typeface="Yu Gothic" panose="020B0400000000000000" pitchFamily="34" charset="-128"/>
                <a:ea typeface="Yu Gothic" panose="020B0400000000000000" pitchFamily="34" charset="-128"/>
                <a:cs typeface="Aharoni" panose="02010803020104030203" pitchFamily="2" charset="-79"/>
              </a:rPr>
              <a:t>apuntan a la elaboración de los vitrales de Las Huelgas durante los dos primeros decenios del siglo XIII por parte de artesanos llegados con </a:t>
            </a:r>
            <a:r>
              <a:rPr lang="es-ES" b="1" dirty="0" smtClean="0">
                <a:latin typeface="Yu Gothic" panose="020B0400000000000000" pitchFamily="34" charset="-128"/>
                <a:ea typeface="Yu Gothic" panose="020B0400000000000000" pitchFamily="34" charset="-128"/>
                <a:cs typeface="Aharoni" panose="02010803020104030203" pitchFamily="2" charset="-79"/>
              </a:rPr>
              <a:t>su forma de hacer desde </a:t>
            </a:r>
            <a:r>
              <a:rPr lang="es-ES" b="1" dirty="0">
                <a:latin typeface="Yu Gothic" panose="020B0400000000000000" pitchFamily="34" charset="-128"/>
                <a:ea typeface="Yu Gothic" panose="020B0400000000000000" pitchFamily="34" charset="-128"/>
                <a:cs typeface="Aharoni" panose="02010803020104030203" pitchFamily="2" charset="-79"/>
              </a:rPr>
              <a:t>algún punto de Francia</a:t>
            </a:r>
            <a:r>
              <a:rPr lang="es-ES" b="1" dirty="0" smtClean="0">
                <a:latin typeface="Yu Gothic" panose="020B0400000000000000" pitchFamily="34" charset="-128"/>
                <a:ea typeface="Yu Gothic" panose="020B0400000000000000" pitchFamily="34" charset="-128"/>
                <a:cs typeface="Aharoni" panose="02010803020104030203" pitchFamily="2" charset="-79"/>
              </a:rPr>
              <a:t>.</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4026942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0648" y="251520"/>
            <a:ext cx="6336704" cy="2954655"/>
          </a:xfrm>
          <a:prstGeom prst="rect">
            <a:avLst/>
          </a:prstGeom>
          <a:noFill/>
          <a:ln w="38100">
            <a:solidFill>
              <a:schemeClr val="accent1">
                <a:lumMod val="75000"/>
              </a:schemeClr>
            </a:solidFill>
          </a:ln>
        </p:spPr>
        <p:txBody>
          <a:bodyPr wrap="square" rtlCol="0">
            <a:spAutoFit/>
          </a:bodyPr>
          <a:lstStyle/>
          <a:p>
            <a:pPr algn="just"/>
            <a:r>
              <a:rPr lang="es-ES" sz="2400" b="1" dirty="0">
                <a:latin typeface="Yu Gothic" panose="020B0400000000000000" pitchFamily="34" charset="-128"/>
                <a:ea typeface="Yu Gothic" panose="020B0400000000000000" pitchFamily="34" charset="-128"/>
                <a:cs typeface="Aharoni" panose="02010803020104030203" pitchFamily="2" charset="-79"/>
              </a:rPr>
              <a:t>Descubrimiento y restauración.</a:t>
            </a:r>
          </a:p>
          <a:p>
            <a:pPr algn="just"/>
            <a:endParaRPr lang="es-ES" b="1" dirty="0" smtClean="0">
              <a:latin typeface="Yu Gothic" panose="020B0400000000000000" pitchFamily="34" charset="-128"/>
              <a:ea typeface="Yu Gothic" panose="020B0400000000000000" pitchFamily="34" charset="-128"/>
              <a:cs typeface="Aharoni" panose="02010803020104030203" pitchFamily="2" charset="-79"/>
            </a:endParaRP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Desde </a:t>
            </a:r>
            <a:r>
              <a:rPr lang="es-ES" b="1" dirty="0">
                <a:latin typeface="Yu Gothic" panose="020B0400000000000000" pitchFamily="34" charset="-128"/>
                <a:ea typeface="Yu Gothic" panose="020B0400000000000000" pitchFamily="34" charset="-128"/>
                <a:cs typeface="Aharoni" panose="02010803020104030203" pitchFamily="2" charset="-79"/>
              </a:rPr>
              <a:t>el siglo XVIII el gran retablo diseñado por el arquitecto Policarpo de </a:t>
            </a:r>
            <a:r>
              <a:rPr lang="es-ES" b="1" dirty="0" err="1">
                <a:latin typeface="Yu Gothic" panose="020B0400000000000000" pitchFamily="34" charset="-128"/>
                <a:ea typeface="Yu Gothic" panose="020B0400000000000000" pitchFamily="34" charset="-128"/>
                <a:cs typeface="Aharoni" panose="02010803020104030203" pitchFamily="2" charset="-79"/>
              </a:rPr>
              <a:t>Lanestosa</a:t>
            </a:r>
            <a:r>
              <a:rPr lang="es-ES" b="1" dirty="0">
                <a:latin typeface="Yu Gothic" panose="020B0400000000000000" pitchFamily="34" charset="-128"/>
                <a:ea typeface="Yu Gothic" panose="020B0400000000000000" pitchFamily="34" charset="-128"/>
                <a:cs typeface="Aharoni" panose="02010803020104030203" pitchFamily="2" charset="-79"/>
              </a:rPr>
              <a:t> y fabricado por el escultor Juan de </a:t>
            </a:r>
            <a:r>
              <a:rPr lang="es-ES" b="1" dirty="0" err="1" smtClean="0">
                <a:latin typeface="Yu Gothic" panose="020B0400000000000000" pitchFamily="34" charset="-128"/>
                <a:ea typeface="Yu Gothic" panose="020B0400000000000000" pitchFamily="34" charset="-128"/>
                <a:cs typeface="Aharoni" panose="02010803020104030203" pitchFamily="2" charset="-79"/>
              </a:rPr>
              <a:t>Pobes</a:t>
            </a:r>
            <a:r>
              <a:rPr lang="es-ES" b="1" dirty="0" smtClean="0">
                <a:latin typeface="Yu Gothic" panose="020B0400000000000000" pitchFamily="34" charset="-128"/>
                <a:ea typeface="Yu Gothic" panose="020B0400000000000000" pitchFamily="34" charset="-128"/>
                <a:cs typeface="Aharoni" panose="02010803020104030203" pitchFamily="2" charset="-79"/>
              </a:rPr>
              <a:t>, </a:t>
            </a:r>
            <a:r>
              <a:rPr lang="es-ES" b="1" dirty="0">
                <a:latin typeface="Yu Gothic" panose="020B0400000000000000" pitchFamily="34" charset="-128"/>
                <a:ea typeface="Yu Gothic" panose="020B0400000000000000" pitchFamily="34" charset="-128"/>
                <a:cs typeface="Aharoni" panose="02010803020104030203" pitchFamily="2" charset="-79"/>
              </a:rPr>
              <a:t>en el que destacan la imagen de la Asunción y el gran calvario del ático, cierra el interior del cilindro </a:t>
            </a:r>
            <a:r>
              <a:rPr lang="es-ES" b="1" dirty="0" smtClean="0">
                <a:latin typeface="Yu Gothic" panose="020B0400000000000000" pitchFamily="34" charset="-128"/>
                <a:ea typeface="Yu Gothic" panose="020B0400000000000000" pitchFamily="34" charset="-128"/>
                <a:cs typeface="Aharoni" panose="02010803020104030203" pitchFamily="2" charset="-79"/>
              </a:rPr>
              <a:t>absidal de </a:t>
            </a:r>
            <a:r>
              <a:rPr lang="es-ES" b="1" dirty="0">
                <a:latin typeface="Yu Gothic" panose="020B0400000000000000" pitchFamily="34" charset="-128"/>
                <a:ea typeface="Yu Gothic" panose="020B0400000000000000" pitchFamily="34" charset="-128"/>
                <a:cs typeface="Aharoni" panose="02010803020104030203" pitchFamily="2" charset="-79"/>
              </a:rPr>
              <a:t>la iglesia del Monasterio. Además, las dos filas de ventanas de dicho ábside habían quedado cegadas con mampostería.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294" y="3739047"/>
            <a:ext cx="3979023" cy="5363031"/>
          </a:xfrm>
          <a:prstGeom prst="rect">
            <a:avLst/>
          </a:prstGeom>
          <a:ln w="76200">
            <a:solidFill>
              <a:schemeClr val="accent1">
                <a:lumMod val="75000"/>
              </a:schemeClr>
            </a:solidFill>
          </a:ln>
        </p:spPr>
      </p:pic>
    </p:spTree>
    <p:extLst>
      <p:ext uri="{BB962C8B-B14F-4D97-AF65-F5344CB8AC3E}">
        <p14:creationId xmlns:p14="http://schemas.microsoft.com/office/powerpoint/2010/main" val="3948888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65076" y="323528"/>
            <a:ext cx="3429000" cy="5632311"/>
          </a:xfrm>
          <a:prstGeom prst="rect">
            <a:avLst/>
          </a:prstGeom>
          <a:ln w="38100">
            <a:solidFill>
              <a:schemeClr val="accent1">
                <a:lumMod val="75000"/>
              </a:schemeClr>
            </a:solidFill>
          </a:ln>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Puede que exista una vidriera española aún más antigua. Se trata de un ventanal en el que se representa el martirio de San Lorenzo o San Vicente que se conserva en el Museo de Worcester en </a:t>
            </a:r>
            <a:r>
              <a:rPr lang="es-ES" b="1" dirty="0" err="1">
                <a:latin typeface="Yu Gothic" panose="020B0400000000000000" pitchFamily="34" charset="-128"/>
                <a:ea typeface="Yu Gothic" panose="020B0400000000000000" pitchFamily="34" charset="-128"/>
                <a:cs typeface="Aharoni" panose="02010803020104030203" pitchFamily="2" charset="-79"/>
              </a:rPr>
              <a:t>Massachussets</a:t>
            </a:r>
            <a:r>
              <a:rPr lang="es-ES" b="1" dirty="0">
                <a:latin typeface="Yu Gothic" panose="020B0400000000000000" pitchFamily="34" charset="-128"/>
                <a:ea typeface="Yu Gothic" panose="020B0400000000000000" pitchFamily="34" charset="-128"/>
                <a:cs typeface="Aharoni" panose="02010803020104030203" pitchFamily="2" charset="-79"/>
              </a:rPr>
              <a:t> (EEUU). Datada hacia el año 1200, tiene un tamaño de dos metros de alto por cuarenta centímetros de ancho</a:t>
            </a:r>
            <a:r>
              <a:rPr lang="es-ES"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Desarrolla </a:t>
            </a:r>
            <a:r>
              <a:rPr lang="es-ES" b="1" dirty="0">
                <a:latin typeface="Yu Gothic" panose="020B0400000000000000" pitchFamily="34" charset="-128"/>
                <a:ea typeface="Yu Gothic" panose="020B0400000000000000" pitchFamily="34" charset="-128"/>
                <a:cs typeface="Aharoni" panose="02010803020104030203" pitchFamily="2" charset="-79"/>
              </a:rPr>
              <a:t>una historia en tres registros: en el inferior dos figuras orantes, en el central el martirio del santo y en el superior la ascensión del alma a los cielos. </a:t>
            </a: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848" y="88876"/>
            <a:ext cx="2326819" cy="9010600"/>
          </a:xfrm>
          <a:prstGeom prst="rect">
            <a:avLst/>
          </a:prstGeom>
          <a:ln w="76200">
            <a:solidFill>
              <a:schemeClr val="accent1">
                <a:lumMod val="75000"/>
              </a:schemeClr>
            </a:solidFill>
          </a:ln>
        </p:spPr>
      </p:pic>
      <p:sp>
        <p:nvSpPr>
          <p:cNvPr id="4" name="3 CuadroTexto"/>
          <p:cNvSpPr txBox="1"/>
          <p:nvPr/>
        </p:nvSpPr>
        <p:spPr>
          <a:xfrm>
            <a:off x="188640" y="8388424"/>
            <a:ext cx="3672408" cy="523220"/>
          </a:xfrm>
          <a:prstGeom prst="rect">
            <a:avLst/>
          </a:prstGeom>
          <a:noFill/>
          <a:ln w="38100">
            <a:solidFill>
              <a:schemeClr val="accent1">
                <a:lumMod val="75000"/>
              </a:schemeClr>
            </a:solidFill>
          </a:ln>
        </p:spPr>
        <p:txBody>
          <a:bodyPr wrap="square" rtlCol="0">
            <a:spAutoFit/>
          </a:bodyPr>
          <a:lstStyle/>
          <a:p>
            <a:pPr algn="just"/>
            <a:r>
              <a:rPr lang="es-ES" sz="1400" b="1" dirty="0" smtClean="0">
                <a:latin typeface="Yu Gothic" panose="020B0400000000000000" pitchFamily="34" charset="-128"/>
                <a:ea typeface="Yu Gothic" panose="020B0400000000000000" pitchFamily="34" charset="-128"/>
                <a:cs typeface="Aharoni" panose="02010803020104030203" pitchFamily="2" charset="-79"/>
              </a:rPr>
              <a:t>Imagen tomada de la página web del </a:t>
            </a:r>
            <a:r>
              <a:rPr lang="es-ES" sz="1400" b="1" dirty="0" smtClean="0">
                <a:solidFill>
                  <a:srgbClr val="0070C0"/>
                </a:solidFill>
                <a:latin typeface="Yu Gothic" panose="020B0400000000000000" pitchFamily="34" charset="-128"/>
                <a:ea typeface="Yu Gothic" panose="020B0400000000000000" pitchFamily="34" charset="-128"/>
                <a:cs typeface="Aharoni" panose="02010803020104030203" pitchFamily="2" charset="-79"/>
                <a:hlinkClick r:id="rId3"/>
              </a:rPr>
              <a:t>Worcester Art </a:t>
            </a:r>
            <a:r>
              <a:rPr lang="es-ES" sz="1400" b="1" dirty="0" err="1" smtClean="0">
                <a:solidFill>
                  <a:srgbClr val="0070C0"/>
                </a:solidFill>
                <a:latin typeface="Yu Gothic" panose="020B0400000000000000" pitchFamily="34" charset="-128"/>
                <a:ea typeface="Yu Gothic" panose="020B0400000000000000" pitchFamily="34" charset="-128"/>
                <a:cs typeface="Aharoni" panose="02010803020104030203" pitchFamily="2" charset="-79"/>
                <a:hlinkClick r:id="rId3"/>
              </a:rPr>
              <a:t>Museum</a:t>
            </a:r>
            <a:r>
              <a:rPr lang="es-ES" sz="1400" b="1" dirty="0" smtClean="0">
                <a:solidFill>
                  <a:srgbClr val="0070C0"/>
                </a:solidFill>
                <a:latin typeface="Yu Gothic" panose="020B0400000000000000" pitchFamily="34" charset="-128"/>
                <a:ea typeface="Yu Gothic" panose="020B0400000000000000" pitchFamily="34" charset="-128"/>
                <a:cs typeface="Aharoni" panose="02010803020104030203" pitchFamily="2" charset="-79"/>
              </a:rPr>
              <a:t>.</a:t>
            </a:r>
            <a:endParaRPr lang="es-ES" sz="1400" b="1" dirty="0">
              <a:solidFill>
                <a:srgbClr val="0070C0"/>
              </a:solidFill>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119288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 y="317426"/>
            <a:ext cx="4104456" cy="8126548"/>
          </a:xfrm>
          <a:prstGeom prst="rect">
            <a:avLst/>
          </a:prstGeom>
          <a:ln w="76200">
            <a:solidFill>
              <a:schemeClr val="accent1">
                <a:lumMod val="75000"/>
              </a:schemeClr>
            </a:solidFill>
          </a:ln>
        </p:spPr>
      </p:pic>
      <p:sp>
        <p:nvSpPr>
          <p:cNvPr id="2" name="1 Rectángulo"/>
          <p:cNvSpPr/>
          <p:nvPr/>
        </p:nvSpPr>
        <p:spPr>
          <a:xfrm>
            <a:off x="4509120" y="539552"/>
            <a:ext cx="2146548" cy="6186309"/>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El estudio estilístico la relaciona con los frontales de altar retardatarios que en la misma época se estaban pintando en el entorno del Pirineo </a:t>
            </a:r>
            <a:r>
              <a:rPr lang="es-ES" b="1" dirty="0" smtClean="0">
                <a:latin typeface="Yu Gothic" panose="020B0400000000000000" pitchFamily="34" charset="-128"/>
                <a:ea typeface="Yu Gothic" panose="020B0400000000000000" pitchFamily="34" charset="-128"/>
                <a:cs typeface="Aharoni" panose="02010803020104030203" pitchFamily="2" charset="-79"/>
              </a:rPr>
              <a:t>catalán.</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Pero </a:t>
            </a:r>
            <a:r>
              <a:rPr lang="es-ES" b="1" dirty="0">
                <a:latin typeface="Yu Gothic" panose="020B0400000000000000" pitchFamily="34" charset="-128"/>
                <a:ea typeface="Yu Gothic" panose="020B0400000000000000" pitchFamily="34" charset="-128"/>
                <a:cs typeface="Aharoni" panose="02010803020104030203" pitchFamily="2" charset="-79"/>
              </a:rPr>
              <a:t>es una pieza única y no existe </a:t>
            </a:r>
            <a:r>
              <a:rPr lang="es-ES" b="1" dirty="0" smtClean="0">
                <a:latin typeface="Yu Gothic" panose="020B0400000000000000" pitchFamily="34" charset="-128"/>
                <a:ea typeface="Yu Gothic" panose="020B0400000000000000" pitchFamily="34" charset="-128"/>
                <a:cs typeface="Aharoni" panose="02010803020104030203" pitchFamily="2" charset="-79"/>
              </a:rPr>
              <a:t>documentación </a:t>
            </a:r>
            <a:r>
              <a:rPr lang="es-ES" b="1" dirty="0">
                <a:latin typeface="Yu Gothic" panose="020B0400000000000000" pitchFamily="34" charset="-128"/>
                <a:ea typeface="Yu Gothic" panose="020B0400000000000000" pitchFamily="34" charset="-128"/>
                <a:cs typeface="Aharoni" panose="02010803020104030203" pitchFamily="2" charset="-79"/>
              </a:rPr>
              <a:t>sobre ella, por lo que no se puede afirmar que, efectivamente, proceda de la Península Ibérica.</a:t>
            </a:r>
          </a:p>
        </p:txBody>
      </p:sp>
    </p:spTree>
    <p:extLst>
      <p:ext uri="{BB962C8B-B14F-4D97-AF65-F5344CB8AC3E}">
        <p14:creationId xmlns:p14="http://schemas.microsoft.com/office/powerpoint/2010/main" val="19772067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0648" y="323528"/>
            <a:ext cx="3429000" cy="3693319"/>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También las del crucero de la iglesia del monasterio de </a:t>
            </a:r>
            <a:r>
              <a:rPr lang="es-ES" b="1" dirty="0" err="1">
                <a:latin typeface="Yu Gothic" panose="020B0400000000000000" pitchFamily="34" charset="-128"/>
                <a:ea typeface="Yu Gothic" panose="020B0400000000000000" pitchFamily="34" charset="-128"/>
                <a:cs typeface="Aharoni" panose="02010803020104030203" pitchFamily="2" charset="-79"/>
              </a:rPr>
              <a:t>Santes</a:t>
            </a:r>
            <a:r>
              <a:rPr lang="es-ES" b="1" dirty="0">
                <a:latin typeface="Yu Gothic" panose="020B0400000000000000" pitchFamily="34" charset="-128"/>
                <a:ea typeface="Yu Gothic" panose="020B0400000000000000" pitchFamily="34" charset="-128"/>
                <a:cs typeface="Aharoni" panose="02010803020104030203" pitchFamily="2" charset="-79"/>
              </a:rPr>
              <a:t> </a:t>
            </a:r>
            <a:r>
              <a:rPr lang="es-ES" b="1" dirty="0" err="1">
                <a:latin typeface="Yu Gothic" panose="020B0400000000000000" pitchFamily="34" charset="-128"/>
                <a:ea typeface="Yu Gothic" panose="020B0400000000000000" pitchFamily="34" charset="-128"/>
                <a:cs typeface="Aharoni" panose="02010803020104030203" pitchFamily="2" charset="-79"/>
              </a:rPr>
              <a:t>Creus</a:t>
            </a:r>
            <a:r>
              <a:rPr lang="es-ES" b="1" dirty="0">
                <a:latin typeface="Yu Gothic" panose="020B0400000000000000" pitchFamily="34" charset="-128"/>
                <a:ea typeface="Yu Gothic" panose="020B0400000000000000" pitchFamily="34" charset="-128"/>
                <a:cs typeface="Aharoni" panose="02010803020104030203" pitchFamily="2" charset="-79"/>
              </a:rPr>
              <a:t>, en Tarragona, son de la misma época, aunque presentan numerosas alteraciones y reparaciones. Pero estas se atienen estrictamente a lo que indican los estatutos del Císter: están formadas con vidrios de colores claros y con dibujos geométricos como cintas o nudos. </a:t>
            </a: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080" y="323528"/>
            <a:ext cx="2447211" cy="8582000"/>
          </a:xfrm>
          <a:prstGeom prst="rect">
            <a:avLst/>
          </a:prstGeom>
          <a:ln w="76200">
            <a:solidFill>
              <a:schemeClr val="accent1">
                <a:lumMod val="75000"/>
              </a:schemeClr>
            </a:solidFill>
          </a:ln>
        </p:spPr>
      </p:pic>
      <p:sp>
        <p:nvSpPr>
          <p:cNvPr id="4" name="3 Rectángulo"/>
          <p:cNvSpPr/>
          <p:nvPr/>
        </p:nvSpPr>
        <p:spPr>
          <a:xfrm>
            <a:off x="286966" y="7735977"/>
            <a:ext cx="2421954" cy="1169551"/>
          </a:xfrm>
          <a:prstGeom prst="rect">
            <a:avLst/>
          </a:prstGeom>
          <a:ln w="38100">
            <a:solidFill>
              <a:schemeClr val="accent1">
                <a:lumMod val="75000"/>
              </a:schemeClr>
            </a:solidFill>
          </a:ln>
        </p:spPr>
        <p:txBody>
          <a:bodyPr wrap="square">
            <a:spAutoFit/>
          </a:bodyPr>
          <a:lstStyle/>
          <a:p>
            <a:pPr algn="just"/>
            <a:r>
              <a:rPr lang="es-ES" sz="1400" b="1" dirty="0" smtClean="0">
                <a:latin typeface="Yu Gothic" panose="020B0400000000000000" pitchFamily="34" charset="-128"/>
                <a:ea typeface="Yu Gothic" panose="020B0400000000000000" pitchFamily="34" charset="-128"/>
              </a:rPr>
              <a:t>Vidriera del crucero del Monasterio de </a:t>
            </a:r>
            <a:r>
              <a:rPr lang="es-ES" sz="1400" b="1" dirty="0" err="1" smtClean="0">
                <a:latin typeface="Yu Gothic" panose="020B0400000000000000" pitchFamily="34" charset="-128"/>
                <a:ea typeface="Yu Gothic" panose="020B0400000000000000" pitchFamily="34" charset="-128"/>
              </a:rPr>
              <a:t>Santes</a:t>
            </a:r>
            <a:r>
              <a:rPr lang="es-ES" sz="1400" b="1" dirty="0" smtClean="0">
                <a:latin typeface="Yu Gothic" panose="020B0400000000000000" pitchFamily="34" charset="-128"/>
                <a:ea typeface="Yu Gothic" panose="020B0400000000000000" pitchFamily="34" charset="-128"/>
              </a:rPr>
              <a:t> </a:t>
            </a:r>
            <a:r>
              <a:rPr lang="es-ES" sz="1400" b="1" dirty="0" err="1" smtClean="0">
                <a:latin typeface="Yu Gothic" panose="020B0400000000000000" pitchFamily="34" charset="-128"/>
                <a:ea typeface="Yu Gothic" panose="020B0400000000000000" pitchFamily="34" charset="-128"/>
              </a:rPr>
              <a:t>Creus</a:t>
            </a:r>
            <a:r>
              <a:rPr lang="es-ES" sz="1400" b="1" dirty="0" smtClean="0">
                <a:latin typeface="Yu Gothic" panose="020B0400000000000000" pitchFamily="34" charset="-128"/>
                <a:ea typeface="Yu Gothic" panose="020B0400000000000000" pitchFamily="34" charset="-128"/>
              </a:rPr>
              <a:t>. Imagen tomada de la página web </a:t>
            </a:r>
            <a:r>
              <a:rPr lang="es-ES" sz="1400" b="1" dirty="0" smtClean="0">
                <a:latin typeface="Yu Gothic" panose="020B0400000000000000" pitchFamily="34" charset="-128"/>
                <a:ea typeface="Yu Gothic" panose="020B0400000000000000" pitchFamily="34" charset="-128"/>
                <a:hlinkClick r:id="rId3"/>
              </a:rPr>
              <a:t>mondovitral.com</a:t>
            </a:r>
            <a:endParaRPr lang="es-ES" sz="1400" b="1"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29491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032844"/>
            <a:ext cx="3429000" cy="5078313"/>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Según Nieto Alcalde, la vidriera cisterciense </a:t>
            </a:r>
            <a:r>
              <a:rPr lang="es-ES" b="1" i="1" dirty="0">
                <a:latin typeface="Yu Gothic" panose="020B0400000000000000" pitchFamily="34" charset="-128"/>
                <a:ea typeface="Yu Gothic" panose="020B0400000000000000" pitchFamily="34" charset="-128"/>
                <a:cs typeface="Aharoni" panose="02010803020104030203" pitchFamily="2" charset="-79"/>
              </a:rPr>
              <a:t>“...redujo su valor plástico a la transformación de la luz, a la armonía tonal de sus vidrios translúcidos ligeramente tintados, a la simplicidad de sus calibres y al orden esquemático de sus composiciones...”, “...la vidriera cisterciense logró un efecto transformador de la luz visualmente distinto al logrado por las vidrieras de las catedrales pero con un valor simbólico similar basado en el principio de claridad</a:t>
            </a:r>
            <a:r>
              <a:rPr lang="es-ES" b="1" dirty="0">
                <a:latin typeface="Yu Gothic" panose="020B0400000000000000" pitchFamily="34" charset="-128"/>
                <a:ea typeface="Yu Gothic" panose="020B0400000000000000" pitchFamily="34" charset="-128"/>
                <a:cs typeface="Aharoni" panose="02010803020104030203" pitchFamily="2" charset="-79"/>
              </a:rPr>
              <a:t>”.</a:t>
            </a:r>
          </a:p>
        </p:txBody>
      </p:sp>
    </p:spTree>
    <p:extLst>
      <p:ext uri="{BB962C8B-B14F-4D97-AF65-F5344CB8AC3E}">
        <p14:creationId xmlns:p14="http://schemas.microsoft.com/office/powerpoint/2010/main" val="886316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725341"/>
            <a:ext cx="3429000" cy="3693319"/>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De modo que las cuatro vidrieras de Las Huelgas son las más antiguas decoradas con figuras y vidrios de color de las que se conservan en la Península Ibérica. </a:t>
            </a:r>
            <a:r>
              <a:rPr lang="es-ES" b="1" dirty="0" smtClean="0">
                <a:latin typeface="Yu Gothic" panose="020B0400000000000000" pitchFamily="34" charset="-128"/>
                <a:ea typeface="Yu Gothic" panose="020B0400000000000000" pitchFamily="34" charset="-128"/>
                <a:cs typeface="Aharoni" panose="02010803020104030203" pitchFamily="2" charset="-79"/>
              </a:rPr>
              <a:t>Habrán </a:t>
            </a:r>
            <a:r>
              <a:rPr lang="es-ES" b="1" dirty="0">
                <a:latin typeface="Yu Gothic" panose="020B0400000000000000" pitchFamily="34" charset="-128"/>
                <a:ea typeface="Yu Gothic" panose="020B0400000000000000" pitchFamily="34" charset="-128"/>
                <a:cs typeface="Aharoni" panose="02010803020104030203" pitchFamily="2" charset="-79"/>
              </a:rPr>
              <a:t>de pasar cuarenta años para que se documente la instalación de otras vidrieras. Será hacia 1260 en la catedral de León. Ya son góticas y también fabricadas por artesanos franceses.</a:t>
            </a:r>
          </a:p>
        </p:txBody>
      </p:sp>
    </p:spTree>
    <p:extLst>
      <p:ext uri="{BB962C8B-B14F-4D97-AF65-F5344CB8AC3E}">
        <p14:creationId xmlns:p14="http://schemas.microsoft.com/office/powerpoint/2010/main" val="2647457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56792" y="1063347"/>
            <a:ext cx="3730724" cy="7017306"/>
          </a:xfrm>
          <a:prstGeom prst="rect">
            <a:avLst/>
          </a:prstGeom>
        </p:spPr>
        <p:txBody>
          <a:bodyPr wrap="square">
            <a:spAutoFit/>
          </a:bodyPr>
          <a:lstStyle/>
          <a:p>
            <a:pPr algn="just"/>
            <a:r>
              <a:rPr lang="es-ES" sz="2400" b="1" dirty="0">
                <a:latin typeface="Yu Gothic" panose="020B0400000000000000" pitchFamily="34" charset="-128"/>
                <a:ea typeface="Yu Gothic" panose="020B0400000000000000" pitchFamily="34" charset="-128"/>
                <a:cs typeface="Aharoni" panose="02010803020104030203" pitchFamily="2" charset="-79"/>
              </a:rPr>
              <a:t>La razón de la existencia de las vidrieras</a:t>
            </a:r>
            <a:r>
              <a:rPr lang="es-ES"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Lo sorprendente es que unas vidrieras como estas se colocaran en las ventanas de la iglesia de un monasterio cisterciense. En estos, el sistema de iluminación era una negación de lo que se estaba haciendo en los grandes edificios cluniacenses y en la incipiente arquitectura gótica. En el Capítulo General de la Orden celebrado en 1134, que por primera vez estableció reglas sobre el arte que se podía utilizar en los edificios, se prohibió expresamente la colocación de vidrios de colores en las ventanas: </a:t>
            </a:r>
            <a:r>
              <a:rPr lang="es-ES" b="1" i="1" dirty="0">
                <a:latin typeface="Yu Gothic" panose="020B0400000000000000" pitchFamily="34" charset="-128"/>
                <a:ea typeface="Yu Gothic" panose="020B0400000000000000" pitchFamily="34" charset="-128"/>
                <a:cs typeface="Aharoni" panose="02010803020104030203" pitchFamily="2" charset="-79"/>
              </a:rPr>
              <a:t>“Las ventanas de vidrio serán blancas, sin luz y sin pinturas”. </a:t>
            </a:r>
          </a:p>
        </p:txBody>
      </p:sp>
    </p:spTree>
    <p:extLst>
      <p:ext uri="{BB962C8B-B14F-4D97-AF65-F5344CB8AC3E}">
        <p14:creationId xmlns:p14="http://schemas.microsoft.com/office/powerpoint/2010/main" val="414353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89040" y="2263834"/>
            <a:ext cx="2780928" cy="6740307"/>
          </a:xfrm>
          <a:prstGeom prst="rect">
            <a:avLst/>
          </a:prstGeom>
          <a:ln w="38100">
            <a:solidFill>
              <a:schemeClr val="accent1">
                <a:lumMod val="75000"/>
              </a:schemeClr>
            </a:solidFill>
          </a:ln>
        </p:spPr>
        <p:txBody>
          <a:bodyPr wrap="square">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No se trataba de prohibir las vidrieras, que son necesarias para mitigar el frío y para crear un ambiente de luz tamizada. Pero el monje cisterciense no necesitaba figuras que le recordaran los episodios bíblicos ni cristales de colores que falseaban el ambiente de su templo. Sus iglesias se concebían exclusivamente como centro de oración y se proscribía cualquier elemento superfluo. </a:t>
            </a:r>
            <a:r>
              <a:rPr lang="es-ES" b="1" dirty="0" smtClean="0">
                <a:latin typeface="Yu Gothic" panose="020B0400000000000000" pitchFamily="34" charset="-128"/>
                <a:ea typeface="Yu Gothic" panose="020B0400000000000000" pitchFamily="34" charset="-128"/>
                <a:cs typeface="Aharoni" panose="02010803020104030203" pitchFamily="2" charset="-79"/>
              </a:rPr>
              <a:t>Lo que se </a:t>
            </a:r>
            <a:r>
              <a:rPr lang="es-ES" b="1" smtClean="0">
                <a:latin typeface="Yu Gothic" panose="020B0400000000000000" pitchFamily="34" charset="-128"/>
                <a:ea typeface="Yu Gothic" panose="020B0400000000000000" pitchFamily="34" charset="-128"/>
                <a:cs typeface="Aharoni" panose="02010803020104030203" pitchFamily="2" charset="-79"/>
              </a:rPr>
              <a:t>pretendía era </a:t>
            </a:r>
            <a:r>
              <a:rPr lang="es-ES" b="1" dirty="0">
                <a:latin typeface="Yu Gothic" panose="020B0400000000000000" pitchFamily="34" charset="-128"/>
                <a:ea typeface="Yu Gothic" panose="020B0400000000000000" pitchFamily="34" charset="-128"/>
                <a:cs typeface="Aharoni" panose="02010803020104030203" pitchFamily="2" charset="-79"/>
              </a:rPr>
              <a:t>buscar la funcionalidad y la simplicidad necesarias para la vida monástica.</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16" y="323528"/>
            <a:ext cx="3138410" cy="8604448"/>
          </a:xfrm>
          <a:prstGeom prst="rect">
            <a:avLst/>
          </a:prstGeom>
          <a:ln w="76200">
            <a:solidFill>
              <a:schemeClr val="accent1">
                <a:lumMod val="75000"/>
              </a:schemeClr>
            </a:solidFill>
          </a:ln>
        </p:spPr>
      </p:pic>
    </p:spTree>
    <p:extLst>
      <p:ext uri="{BB962C8B-B14F-4D97-AF65-F5344CB8AC3E}">
        <p14:creationId xmlns:p14="http://schemas.microsoft.com/office/powerpoint/2010/main" val="3829640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500" y="2309843"/>
            <a:ext cx="3429000" cy="4524315"/>
          </a:xfrm>
          <a:prstGeom prst="rect">
            <a:avLst/>
          </a:prstGeom>
        </p:spPr>
        <p:txBody>
          <a:bodyPr>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Sin embargo, la prohibición no se cumplía con la rigurosidad debida, como atestiguan las reiteradas disposiciones de 1145, 1152 y </a:t>
            </a:r>
            <a:r>
              <a:rPr lang="es-ES" b="1" dirty="0" smtClean="0">
                <a:latin typeface="Yu Gothic" panose="020B0400000000000000" pitchFamily="34" charset="-128"/>
                <a:ea typeface="Yu Gothic" panose="020B0400000000000000" pitchFamily="34" charset="-128"/>
                <a:cs typeface="Aharoni" panose="02010803020104030203" pitchFamily="2" charset="-79"/>
              </a:rPr>
              <a:t>1182. </a:t>
            </a:r>
            <a:r>
              <a:rPr lang="es-ES" b="1" dirty="0">
                <a:latin typeface="Yu Gothic" panose="020B0400000000000000" pitchFamily="34" charset="-128"/>
                <a:ea typeface="Yu Gothic" panose="020B0400000000000000" pitchFamily="34" charset="-128"/>
                <a:cs typeface="Aharoni" panose="02010803020104030203" pitchFamily="2" charset="-79"/>
              </a:rPr>
              <a:t>En esta última se ordena </a:t>
            </a:r>
            <a:r>
              <a:rPr lang="es-ES" b="1" i="1" dirty="0">
                <a:latin typeface="Yu Gothic" panose="020B0400000000000000" pitchFamily="34" charset="-128"/>
                <a:ea typeface="Yu Gothic" panose="020B0400000000000000" pitchFamily="34" charset="-128"/>
                <a:cs typeface="Aharoni" panose="02010803020104030203" pitchFamily="2" charset="-79"/>
              </a:rPr>
              <a:t>que “las vidrieras de vidrio pintadas deberán ser sustituidas en el plazo de dos años y, en caso contrario, el abad, el prior y el cillero ayunarán a partir de ahora y cada sexto día a pan y agua hasta que las vidrieras hayan sido sustituidas”</a:t>
            </a:r>
            <a:r>
              <a:rPr lang="es-ES" b="1" dirty="0">
                <a:latin typeface="Yu Gothic" panose="020B0400000000000000" pitchFamily="34" charset="-128"/>
                <a:ea typeface="Yu Gothic" panose="020B0400000000000000" pitchFamily="34" charset="-128"/>
                <a:cs typeface="Aharoni" panose="02010803020104030203" pitchFamily="2" charset="-79"/>
              </a:rPr>
              <a:t>.</a:t>
            </a:r>
          </a:p>
        </p:txBody>
      </p:sp>
    </p:spTree>
    <p:extLst>
      <p:ext uri="{BB962C8B-B14F-4D97-AF65-F5344CB8AC3E}">
        <p14:creationId xmlns:p14="http://schemas.microsoft.com/office/powerpoint/2010/main" val="4043087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56792" y="1475656"/>
            <a:ext cx="3802732" cy="7017306"/>
          </a:xfrm>
          <a:prstGeom prst="rect">
            <a:avLst/>
          </a:prstGeom>
        </p:spPr>
        <p:txBody>
          <a:bodyPr wrap="square">
            <a:spAutoFit/>
          </a:bodyPr>
          <a:lstStyle/>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¿Por </a:t>
            </a:r>
            <a:r>
              <a:rPr lang="es-ES" b="1" dirty="0">
                <a:latin typeface="Yu Gothic" panose="020B0400000000000000" pitchFamily="34" charset="-128"/>
                <a:ea typeface="Yu Gothic" panose="020B0400000000000000" pitchFamily="34" charset="-128"/>
                <a:cs typeface="Aharoni" panose="02010803020104030203" pitchFamily="2" charset="-79"/>
              </a:rPr>
              <a:t>qué, entonces, las monjas de Las Huelgas consintieron en que se colocaran imágenes de todo el colegio apostólico en las ventanas del ábside de su iglesia</a:t>
            </a:r>
            <a:r>
              <a:rPr lang="es-ES"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Probablemente la cuestión </a:t>
            </a:r>
            <a:r>
              <a:rPr lang="es-ES" b="1">
                <a:latin typeface="Yu Gothic" panose="020B0400000000000000" pitchFamily="34" charset="-128"/>
                <a:ea typeface="Yu Gothic" panose="020B0400000000000000" pitchFamily="34" charset="-128"/>
                <a:cs typeface="Aharoni" panose="02010803020104030203" pitchFamily="2" charset="-79"/>
              </a:rPr>
              <a:t>se </a:t>
            </a:r>
            <a:r>
              <a:rPr lang="es-ES" b="1" smtClean="0">
                <a:latin typeface="Yu Gothic" panose="020B0400000000000000" pitchFamily="34" charset="-128"/>
                <a:ea typeface="Yu Gothic" panose="020B0400000000000000" pitchFamily="34" charset="-128"/>
                <a:cs typeface="Aharoni" panose="02010803020104030203" pitchFamily="2" charset="-79"/>
              </a:rPr>
              <a:t>explica por </a:t>
            </a:r>
            <a:r>
              <a:rPr lang="es-ES" b="1" dirty="0">
                <a:latin typeface="Yu Gothic" panose="020B0400000000000000" pitchFamily="34" charset="-128"/>
                <a:ea typeface="Yu Gothic" panose="020B0400000000000000" pitchFamily="34" charset="-128"/>
                <a:cs typeface="Aharoni" panose="02010803020104030203" pitchFamily="2" charset="-79"/>
              </a:rPr>
              <a:t>la calidad de los promotores y patrocinadores del monasterio. Hay que recordar que este es una fundación real, que sus abadesas se elegían entre los miembros femeninos de la casa del rey o de la más alta nobleza y, sobre todo, que el monasterio se fundó y construyó para que sirviera de panteón real. Seguramente el deseo de adornar el templo era tan fuerte entre sus promotores que prevaleció sobre el mandato de la regla y las monjas no pudieron oponerse a la voluntad regia.</a:t>
            </a:r>
          </a:p>
        </p:txBody>
      </p:sp>
    </p:spTree>
    <p:extLst>
      <p:ext uri="{BB962C8B-B14F-4D97-AF65-F5344CB8AC3E}">
        <p14:creationId xmlns:p14="http://schemas.microsoft.com/office/powerpoint/2010/main" val="4192904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782" y="2567608"/>
            <a:ext cx="6129300" cy="4086200"/>
          </a:xfrm>
          <a:prstGeom prst="rect">
            <a:avLst/>
          </a:prstGeom>
          <a:ln w="76200">
            <a:solidFill>
              <a:schemeClr val="accent1">
                <a:lumMod val="75000"/>
              </a:schemeClr>
            </a:solidFill>
          </a:ln>
        </p:spPr>
      </p:pic>
    </p:spTree>
    <p:extLst>
      <p:ext uri="{BB962C8B-B14F-4D97-AF65-F5344CB8AC3E}">
        <p14:creationId xmlns:p14="http://schemas.microsoft.com/office/powerpoint/2010/main" val="2723764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20688" y="323528"/>
            <a:ext cx="5760640" cy="2031325"/>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Por ello, no es de extrañar que, cuando a principios de los años sesenta del pasado siglo, el retablo se desmontó para proceder a su limpieza y restauración, fuera una sorpresa que en cuatro de sus ventanas aparecieran sendas vidrieras medievales que representan a tres Apóstoles y a la Virgen Reina con el Niño.</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06" y="2755454"/>
            <a:ext cx="6642002" cy="4428524"/>
          </a:xfrm>
          <a:prstGeom prst="rect">
            <a:avLst/>
          </a:prstGeom>
          <a:ln w="76200">
            <a:solidFill>
              <a:schemeClr val="accent1">
                <a:lumMod val="75000"/>
              </a:schemeClr>
            </a:solidFill>
          </a:ln>
        </p:spPr>
      </p:pic>
      <p:sp>
        <p:nvSpPr>
          <p:cNvPr id="4" name="3 CuadroTexto"/>
          <p:cNvSpPr txBox="1"/>
          <p:nvPr/>
        </p:nvSpPr>
        <p:spPr>
          <a:xfrm>
            <a:off x="3076600" y="7515036"/>
            <a:ext cx="3672408" cy="738664"/>
          </a:xfrm>
          <a:prstGeom prst="rect">
            <a:avLst/>
          </a:prstGeom>
          <a:noFill/>
          <a:ln w="38100">
            <a:solidFill>
              <a:schemeClr val="accent1">
                <a:lumMod val="75000"/>
              </a:schemeClr>
            </a:solidFill>
          </a:ln>
        </p:spPr>
        <p:txBody>
          <a:bodyPr wrap="square" rtlCol="0">
            <a:spAutoFit/>
          </a:bodyPr>
          <a:lstStyle/>
          <a:p>
            <a:pPr algn="just"/>
            <a:r>
              <a:rPr lang="es-ES" sz="1400" b="1" dirty="0">
                <a:latin typeface="Yu Gothic" panose="020B0400000000000000" pitchFamily="34" charset="-128"/>
                <a:ea typeface="Yu Gothic" panose="020B0400000000000000" pitchFamily="34" charset="-128"/>
                <a:cs typeface="Aharoni" panose="02010803020104030203" pitchFamily="2" charset="-79"/>
              </a:rPr>
              <a:t>Exterior del ábside del Monasterio, con las ventanas tapiadas en las que se encontraban las vidrieras.</a:t>
            </a:r>
          </a:p>
        </p:txBody>
      </p:sp>
    </p:spTree>
    <p:extLst>
      <p:ext uri="{BB962C8B-B14F-4D97-AF65-F5344CB8AC3E}">
        <p14:creationId xmlns:p14="http://schemas.microsoft.com/office/powerpoint/2010/main" val="1811691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3636" y="899592"/>
            <a:ext cx="5544616" cy="7386638"/>
          </a:xfrm>
          <a:prstGeom prst="rect">
            <a:avLst/>
          </a:prstGeom>
        </p:spPr>
        <p:txBody>
          <a:bodyPr wrap="square">
            <a:spAutoFit/>
          </a:bodyPr>
          <a:lstStyle/>
          <a:p>
            <a:pPr algn="just"/>
            <a:r>
              <a:rPr lang="es-ES" sz="2400" b="1" dirty="0">
                <a:latin typeface="Yu Gothic" panose="020B0400000000000000" pitchFamily="34" charset="-128"/>
                <a:ea typeface="Yu Gothic" panose="020B0400000000000000" pitchFamily="34" charset="-128"/>
                <a:cs typeface="Aharoni" panose="02010803020104030203" pitchFamily="2" charset="-79"/>
              </a:rPr>
              <a:t>Bibliografía</a:t>
            </a:r>
            <a:r>
              <a:rPr lang="es-ES" sz="2400"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ALONSO ABAD, MARIA PILAR et alii.: </a:t>
            </a:r>
            <a:r>
              <a:rPr lang="es-ES" b="1" i="1" dirty="0">
                <a:latin typeface="Yu Gothic" panose="020B0400000000000000" pitchFamily="34" charset="-128"/>
                <a:ea typeface="Yu Gothic" panose="020B0400000000000000" pitchFamily="34" charset="-128"/>
                <a:cs typeface="Aharoni" panose="02010803020104030203" pitchFamily="2" charset="-79"/>
              </a:rPr>
              <a:t>Caracterización de un vidrio rojo medieval procedente de las vidrieras del Monasterio de Las Huelgas de Burgos</a:t>
            </a:r>
            <a:r>
              <a:rPr lang="es-ES" b="1" dirty="0">
                <a:latin typeface="Yu Gothic" panose="020B0400000000000000" pitchFamily="34" charset="-128"/>
                <a:ea typeface="Yu Gothic" panose="020B0400000000000000" pitchFamily="34" charset="-128"/>
                <a:cs typeface="Aharoni" panose="02010803020104030203" pitchFamily="2" charset="-79"/>
              </a:rPr>
              <a:t>. Boletín de la Sociedad Española de Cerámica y Vidrio, V, 48, 4. 2009. </a:t>
            </a:r>
            <a:r>
              <a:rPr lang="es-ES" b="1" dirty="0" err="1">
                <a:latin typeface="Yu Gothic" panose="020B0400000000000000" pitchFamily="34" charset="-128"/>
                <a:ea typeface="Yu Gothic" panose="020B0400000000000000" pitchFamily="34" charset="-128"/>
                <a:cs typeface="Aharoni" panose="02010803020104030203" pitchFamily="2" charset="-79"/>
              </a:rPr>
              <a:t>Pag</a:t>
            </a:r>
            <a:r>
              <a:rPr lang="es-ES" b="1" dirty="0">
                <a:latin typeface="Yu Gothic" panose="020B0400000000000000" pitchFamily="34" charset="-128"/>
                <a:ea typeface="Yu Gothic" panose="020B0400000000000000" pitchFamily="34" charset="-128"/>
                <a:cs typeface="Aharoni" panose="02010803020104030203" pitchFamily="2" charset="-79"/>
              </a:rPr>
              <a:t>. 179-186.</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ALONSO ABAD, MARIA PILAR: </a:t>
            </a:r>
            <a:r>
              <a:rPr lang="es-ES" b="1" i="1" dirty="0">
                <a:latin typeface="Yu Gothic" panose="020B0400000000000000" pitchFamily="34" charset="-128"/>
                <a:ea typeface="Yu Gothic" panose="020B0400000000000000" pitchFamily="34" charset="-128"/>
                <a:cs typeface="Aharoni" panose="02010803020104030203" pitchFamily="2" charset="-79"/>
              </a:rPr>
              <a:t>El conjunto de vidrieras del Real Monasterio la Real de Las Huelgas</a:t>
            </a:r>
            <a:r>
              <a:rPr lang="es-ES" b="1" dirty="0" smtClean="0">
                <a:latin typeface="Yu Gothic" panose="020B0400000000000000" pitchFamily="34" charset="-128"/>
                <a:ea typeface="Yu Gothic" panose="020B0400000000000000" pitchFamily="34" charset="-128"/>
                <a:cs typeface="Aharoni" panose="02010803020104030203" pitchFamily="2" charset="-79"/>
              </a:rPr>
              <a:t>. En: Grandes hitos de las vidrieras medievales de Burgos </a:t>
            </a:r>
            <a:r>
              <a:rPr lang="es-ES" b="1" dirty="0">
                <a:latin typeface="Yu Gothic" panose="020B0400000000000000" pitchFamily="34" charset="-128"/>
                <a:ea typeface="Yu Gothic" panose="020B0400000000000000" pitchFamily="34" charset="-128"/>
                <a:cs typeface="Aharoni" panose="02010803020104030203" pitchFamily="2" charset="-79"/>
              </a:rPr>
              <a:t>Ed. Ayuntamiento de Burgos, Consejo Superior de Investigaciones Científicas, Instituto de Historia, Patrimonio Nacional. Año </a:t>
            </a:r>
            <a:r>
              <a:rPr lang="es-ES" b="1" dirty="0" smtClean="0">
                <a:latin typeface="Yu Gothic" panose="020B0400000000000000" pitchFamily="34" charset="-128"/>
                <a:ea typeface="Yu Gothic" panose="020B0400000000000000" pitchFamily="34" charset="-128"/>
                <a:cs typeface="Aharoni" panose="02010803020104030203" pitchFamily="2" charset="-79"/>
              </a:rPr>
              <a:t>2022. </a:t>
            </a:r>
            <a:r>
              <a:rPr lang="es-ES" b="1" dirty="0">
                <a:latin typeface="Yu Gothic" panose="020B0400000000000000" pitchFamily="34" charset="-128"/>
                <a:ea typeface="Yu Gothic" panose="020B0400000000000000" pitchFamily="34" charset="-128"/>
                <a:cs typeface="Aharoni" panose="02010803020104030203" pitchFamily="2" charset="-79"/>
              </a:rPr>
              <a:t>Pág. 24-39.</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BARRIO SOLORZANO, E.: </a:t>
            </a:r>
            <a:r>
              <a:rPr lang="es-ES" b="1" i="1" dirty="0">
                <a:latin typeface="Yu Gothic" panose="020B0400000000000000" pitchFamily="34" charset="-128"/>
                <a:ea typeface="Yu Gothic" panose="020B0400000000000000" pitchFamily="34" charset="-128"/>
                <a:cs typeface="Aharoni" panose="02010803020104030203" pitchFamily="2" charset="-79"/>
              </a:rPr>
              <a:t>Conservación de un patrimonio escaso: La vidriera. Criterios de conservación y restauración de tres ejemplos de vidrieras burgalesas.</a:t>
            </a:r>
            <a:r>
              <a:rPr lang="es-ES" b="1" dirty="0">
                <a:latin typeface="Yu Gothic" panose="020B0400000000000000" pitchFamily="34" charset="-128"/>
                <a:ea typeface="Yu Gothic" panose="020B0400000000000000" pitchFamily="34" charset="-128"/>
                <a:cs typeface="Aharoni" panose="02010803020104030203" pitchFamily="2" charset="-79"/>
              </a:rPr>
              <a:t> Boletín de la Sociedad Española de Cerámica y Vidrio. Setiembre – Octubre 2013. Pág. 23-26.</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NIETO ALCALDE, VICTOR: </a:t>
            </a:r>
            <a:r>
              <a:rPr lang="es-ES" b="1" i="1" dirty="0">
                <a:latin typeface="Yu Gothic" panose="020B0400000000000000" pitchFamily="34" charset="-128"/>
                <a:ea typeface="Yu Gothic" panose="020B0400000000000000" pitchFamily="34" charset="-128"/>
                <a:cs typeface="Aharoni" panose="02010803020104030203" pitchFamily="2" charset="-79"/>
              </a:rPr>
              <a:t>La vidriera española. Ocho siglos de luz</a:t>
            </a:r>
            <a:r>
              <a:rPr lang="es-ES" b="1" dirty="0">
                <a:latin typeface="Yu Gothic" panose="020B0400000000000000" pitchFamily="34" charset="-128"/>
                <a:ea typeface="Yu Gothic" panose="020B0400000000000000" pitchFamily="34" charset="-128"/>
                <a:cs typeface="Aharoni" panose="02010803020104030203" pitchFamily="2" charset="-79"/>
              </a:rPr>
              <a:t>. Ed. Nerea. Madrid. 1998.</a:t>
            </a:r>
          </a:p>
        </p:txBody>
      </p:sp>
      <p:sp>
        <p:nvSpPr>
          <p:cNvPr id="3" name="2 CuadroTexto"/>
          <p:cNvSpPr txBox="1"/>
          <p:nvPr/>
        </p:nvSpPr>
        <p:spPr>
          <a:xfrm>
            <a:off x="4653136" y="8610858"/>
            <a:ext cx="1872208" cy="369332"/>
          </a:xfrm>
          <a:prstGeom prst="rect">
            <a:avLst/>
          </a:prstGeom>
          <a:noFill/>
        </p:spPr>
        <p:txBody>
          <a:bodyPr wrap="square" rtlCol="0">
            <a:spAutoFit/>
          </a:bodyPr>
          <a:lstStyle/>
          <a:p>
            <a:r>
              <a:rPr lang="es-ES" b="1" dirty="0">
                <a:latin typeface="Yu Gothic" panose="020B0400000000000000" pitchFamily="34" charset="-128"/>
                <a:ea typeface="Yu Gothic" panose="020B0400000000000000" pitchFamily="34" charset="-128"/>
                <a:cs typeface="Aharoni" panose="02010803020104030203" pitchFamily="2" charset="-79"/>
              </a:rPr>
              <a:t>F. Pozuelo R.</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2205489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20688" y="539553"/>
            <a:ext cx="3528392" cy="3970318"/>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El conjunto presentaba deterioros lógicos causados por el paso del tiempo y, especialmente, por la humedad que había alterado la composición química de los componentes. La corrosión causada por el agua en el vidrio medieval se manifiesta en forma de picaduras que derivan en costras de material que absorben gran cantidad de agua y aceleran la degradación. </a:t>
            </a:r>
          </a:p>
        </p:txBody>
      </p:sp>
      <p:sp>
        <p:nvSpPr>
          <p:cNvPr id="3" name="2 CuadroTexto"/>
          <p:cNvSpPr txBox="1"/>
          <p:nvPr/>
        </p:nvSpPr>
        <p:spPr>
          <a:xfrm rot="10800000" flipV="1">
            <a:off x="1844824" y="6732240"/>
            <a:ext cx="4392488" cy="1754326"/>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La primera restauración fue acometida en el año 1964 por el vidriero Santos Cuadrado. Por un lado, consistió en la sustitución de piezas de vidrio y de plomo deteriorados.</a:t>
            </a:r>
            <a:endParaRPr lang="es-ES" dirty="0"/>
          </a:p>
        </p:txBody>
      </p:sp>
    </p:spTree>
    <p:extLst>
      <p:ext uri="{BB962C8B-B14F-4D97-AF65-F5344CB8AC3E}">
        <p14:creationId xmlns:p14="http://schemas.microsoft.com/office/powerpoint/2010/main" val="3914995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9553" y="683568"/>
            <a:ext cx="5976664" cy="1477328"/>
          </a:xfrm>
          <a:prstGeom prst="rect">
            <a:avLst/>
          </a:prstGeom>
          <a:noFill/>
          <a:ln w="38100">
            <a:solidFill>
              <a:schemeClr val="accent1">
                <a:lumMod val="75000"/>
              </a:schemeClr>
            </a:solidFill>
          </a:ln>
        </p:spPr>
        <p:txBody>
          <a:bodyPr wrap="square" rtlCol="0">
            <a:spAutoFit/>
          </a:bodyPr>
          <a:lstStyle/>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Y por </a:t>
            </a:r>
            <a:r>
              <a:rPr lang="es-ES" b="1" dirty="0">
                <a:latin typeface="Yu Gothic" panose="020B0400000000000000" pitchFamily="34" charset="-128"/>
                <a:ea typeface="Yu Gothic" panose="020B0400000000000000" pitchFamily="34" charset="-128"/>
                <a:cs typeface="Aharoni" panose="02010803020104030203" pitchFamily="2" charset="-79"/>
              </a:rPr>
              <a:t>otro, en la adecuación del tamaño de las vidrieras para adaptarlas a los huecos que debían acogerlas en adelante. Para ello se </a:t>
            </a:r>
            <a:r>
              <a:rPr lang="es-ES" b="1" dirty="0" smtClean="0">
                <a:latin typeface="Yu Gothic" panose="020B0400000000000000" pitchFamily="34" charset="-128"/>
                <a:ea typeface="Yu Gothic" panose="020B0400000000000000" pitchFamily="34" charset="-128"/>
                <a:cs typeface="Aharoni" panose="02010803020104030203" pitchFamily="2" charset="-79"/>
              </a:rPr>
              <a:t>habían </a:t>
            </a:r>
            <a:r>
              <a:rPr lang="es-ES" b="1" dirty="0">
                <a:latin typeface="Yu Gothic" panose="020B0400000000000000" pitchFamily="34" charset="-128"/>
                <a:ea typeface="Yu Gothic" panose="020B0400000000000000" pitchFamily="34" charset="-128"/>
                <a:cs typeface="Aharoni" panose="02010803020104030203" pitchFamily="2" charset="-79"/>
              </a:rPr>
              <a:t>elegido los tres ventanales de la sala capitular anexa al claustro románico conocido como las </a:t>
            </a:r>
            <a:r>
              <a:rPr lang="es-ES" b="1" dirty="0" err="1">
                <a:latin typeface="Yu Gothic" panose="020B0400000000000000" pitchFamily="34" charset="-128"/>
                <a:ea typeface="Yu Gothic" panose="020B0400000000000000" pitchFamily="34" charset="-128"/>
                <a:cs typeface="Aharoni" panose="02010803020104030203" pitchFamily="2" charset="-79"/>
              </a:rPr>
              <a:t>Claustrillas</a:t>
            </a:r>
            <a:r>
              <a:rPr lang="es-ES" b="1" dirty="0" smtClean="0">
                <a:latin typeface="Yu Gothic" panose="020B0400000000000000" pitchFamily="34" charset="-128"/>
                <a:ea typeface="Yu Gothic" panose="020B0400000000000000" pitchFamily="34" charset="-128"/>
                <a:cs typeface="Aharoni" panose="02010803020104030203" pitchFamily="2" charset="-79"/>
              </a:rPr>
              <a:t>.</a:t>
            </a:r>
            <a:endParaRPr lang="es-ES" b="1" dirty="0">
              <a:latin typeface="Yu Gothic" panose="020B0400000000000000" pitchFamily="34" charset="-128"/>
              <a:ea typeface="Yu Gothic" panose="020B0400000000000000" pitchFamily="34" charset="-128"/>
              <a:cs typeface="Aharoni" panose="02010803020104030203" pitchFamily="2" charset="-79"/>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09" y="2483768"/>
            <a:ext cx="6597352" cy="4398647"/>
          </a:xfrm>
          <a:prstGeom prst="rect">
            <a:avLst/>
          </a:prstGeom>
          <a:ln w="76200">
            <a:solidFill>
              <a:schemeClr val="accent1">
                <a:lumMod val="75000"/>
              </a:schemeClr>
            </a:solidFill>
          </a:ln>
        </p:spPr>
      </p:pic>
      <p:sp>
        <p:nvSpPr>
          <p:cNvPr id="5" name="4 CuadroTexto"/>
          <p:cNvSpPr txBox="1"/>
          <p:nvPr/>
        </p:nvSpPr>
        <p:spPr>
          <a:xfrm>
            <a:off x="925049" y="7236761"/>
            <a:ext cx="5005671" cy="523220"/>
          </a:xfrm>
          <a:prstGeom prst="rect">
            <a:avLst/>
          </a:prstGeom>
          <a:noFill/>
          <a:ln w="38100">
            <a:solidFill>
              <a:schemeClr val="accent1">
                <a:lumMod val="75000"/>
              </a:schemeClr>
            </a:solidFill>
          </a:ln>
        </p:spPr>
        <p:txBody>
          <a:bodyPr wrap="square" rtlCol="0">
            <a:spAutoFit/>
          </a:bodyPr>
          <a:lstStyle/>
          <a:p>
            <a:pPr algn="just"/>
            <a:r>
              <a:rPr lang="es-ES" sz="1400" b="1" dirty="0" smtClean="0">
                <a:latin typeface="Yu Gothic" panose="020B0400000000000000" pitchFamily="34" charset="-128"/>
                <a:ea typeface="Yu Gothic" panose="020B0400000000000000" pitchFamily="34" charset="-128"/>
                <a:cs typeface="Aharoni" panose="02010803020104030203" pitchFamily="2" charset="-79"/>
              </a:rPr>
              <a:t>La sala capitular desde la puerta con la vidriera de San Pedro en el centro.</a:t>
            </a:r>
            <a:endParaRPr lang="es-ES" sz="1400" b="1" dirty="0">
              <a:latin typeface="Yu Gothic" panose="020B0400000000000000" pitchFamily="34" charset="-128"/>
              <a:ea typeface="Yu Gothic" panose="020B0400000000000000" pitchFamily="34" charset="-128"/>
              <a:cs typeface="Aharoni" panose="02010803020104030203" pitchFamily="2" charset="-79"/>
            </a:endParaRPr>
          </a:p>
        </p:txBody>
      </p:sp>
    </p:spTree>
    <p:extLst>
      <p:ext uri="{BB962C8B-B14F-4D97-AF65-F5344CB8AC3E}">
        <p14:creationId xmlns:p14="http://schemas.microsoft.com/office/powerpoint/2010/main" val="2692628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85415" y="6666117"/>
            <a:ext cx="4963844" cy="1754326"/>
          </a:xfrm>
          <a:prstGeom prst="rect">
            <a:avLst/>
          </a:prstGeom>
          <a:noFill/>
          <a:ln w="38100">
            <a:solidFill>
              <a:schemeClr val="accent1">
                <a:lumMod val="75000"/>
              </a:schemeClr>
            </a:solidFill>
          </a:ln>
        </p:spPr>
        <p:txBody>
          <a:bodyPr wrap="square" rtlCol="0">
            <a:spAutoFit/>
          </a:bodyPr>
          <a:lstStyle/>
          <a:p>
            <a:pPr algn="just"/>
            <a:r>
              <a:rPr lang="es-ES" b="1" dirty="0" smtClean="0">
                <a:latin typeface="Yu Gothic" panose="020B0400000000000000" pitchFamily="34" charset="-128"/>
                <a:ea typeface="Yu Gothic" panose="020B0400000000000000" pitchFamily="34" charset="-128"/>
                <a:cs typeface="Aharoni" panose="02010803020104030203" pitchFamily="2" charset="-79"/>
              </a:rPr>
              <a:t>Pero </a:t>
            </a:r>
            <a:r>
              <a:rPr lang="es-ES" b="1" dirty="0">
                <a:latin typeface="Yu Gothic" panose="020B0400000000000000" pitchFamily="34" charset="-128"/>
                <a:ea typeface="Yu Gothic" panose="020B0400000000000000" pitchFamily="34" charset="-128"/>
                <a:cs typeface="Aharoni" panose="02010803020104030203" pitchFamily="2" charset="-79"/>
              </a:rPr>
              <a:t>estos ventanales eran bastante más altos que los originales, por lo que Cuadrado tuvo que añadir a los pies de cada Apóstol </a:t>
            </a:r>
            <a:r>
              <a:rPr lang="es-ES" b="1" dirty="0" smtClean="0">
                <a:latin typeface="Yu Gothic" panose="020B0400000000000000" pitchFamily="34" charset="-128"/>
                <a:ea typeface="Yu Gothic" panose="020B0400000000000000" pitchFamily="34" charset="-128"/>
                <a:cs typeface="Aharoni" panose="02010803020104030203" pitchFamily="2" charset="-79"/>
              </a:rPr>
              <a:t>un par de panales </a:t>
            </a:r>
            <a:r>
              <a:rPr lang="es-ES" b="1" dirty="0" err="1">
                <a:latin typeface="Yu Gothic" panose="020B0400000000000000" pitchFamily="34" charset="-128"/>
                <a:ea typeface="Yu Gothic" panose="020B0400000000000000" pitchFamily="34" charset="-128"/>
                <a:cs typeface="Aharoni" panose="02010803020104030203" pitchFamily="2" charset="-79"/>
              </a:rPr>
              <a:t>goticistas</a:t>
            </a:r>
            <a:r>
              <a:rPr lang="es-ES" b="1" dirty="0">
                <a:latin typeface="Yu Gothic" panose="020B0400000000000000" pitchFamily="34" charset="-128"/>
                <a:ea typeface="Yu Gothic" panose="020B0400000000000000" pitchFamily="34" charset="-128"/>
                <a:cs typeface="Aharoni" panose="02010803020104030203" pitchFamily="2" charset="-79"/>
              </a:rPr>
              <a:t> en los que representó el escudo de Castilla y León.</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44" y="755576"/>
            <a:ext cx="4819786" cy="5249084"/>
          </a:xfrm>
          <a:prstGeom prst="rect">
            <a:avLst/>
          </a:prstGeom>
          <a:ln w="76200">
            <a:solidFill>
              <a:schemeClr val="accent1">
                <a:lumMod val="75000"/>
              </a:schemeClr>
            </a:solidFill>
          </a:ln>
        </p:spPr>
      </p:pic>
    </p:spTree>
    <p:extLst>
      <p:ext uri="{BB962C8B-B14F-4D97-AF65-F5344CB8AC3E}">
        <p14:creationId xmlns:p14="http://schemas.microsoft.com/office/powerpoint/2010/main" val="738372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0808" y="1763688"/>
            <a:ext cx="3348372" cy="5355312"/>
          </a:xfrm>
          <a:prstGeom prst="rect">
            <a:avLst/>
          </a:prstGeom>
          <a:noFill/>
          <a:ln w="38100">
            <a:solidFill>
              <a:schemeClr val="accent1">
                <a:lumMod val="75000"/>
              </a:schemeClr>
            </a:solidFill>
          </a:ln>
        </p:spPr>
        <p:txBody>
          <a:bodyPr wrap="square" rtlCol="0">
            <a:spAutoFit/>
          </a:bodyPr>
          <a:lstStyle/>
          <a:p>
            <a:pPr algn="just"/>
            <a:r>
              <a:rPr lang="es-ES" b="1" dirty="0">
                <a:latin typeface="Yu Gothic" panose="020B0400000000000000" pitchFamily="34" charset="-128"/>
                <a:ea typeface="Yu Gothic" panose="020B0400000000000000" pitchFamily="34" charset="-128"/>
                <a:cs typeface="Aharoni" panose="02010803020104030203" pitchFamily="2" charset="-79"/>
              </a:rPr>
              <a:t>Tres intervenciones más se han sucedido desde el año 2000, la más importante de ellas a partir de 2007, de la que ha sido responsable la empresa burgalesa Vidrieras Barrio. Durante la misma se limpió cada uno de los vidrios, se reemplazaron los que estaban deteriorados o faltaban y se renovó el entramado de plomo que sostiene y da forma al conjunto. A pesar de todos estos trabajos, actualmente el 90% de los vidrios son los originales de principios del siglo XII.</a:t>
            </a:r>
          </a:p>
        </p:txBody>
      </p:sp>
    </p:spTree>
    <p:extLst>
      <p:ext uri="{BB962C8B-B14F-4D97-AF65-F5344CB8AC3E}">
        <p14:creationId xmlns:p14="http://schemas.microsoft.com/office/powerpoint/2010/main" val="4100914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0425" y="251520"/>
            <a:ext cx="3142591" cy="5447645"/>
          </a:xfrm>
          <a:prstGeom prst="rect">
            <a:avLst/>
          </a:prstGeom>
          <a:noFill/>
          <a:ln w="76200">
            <a:solidFill>
              <a:schemeClr val="accent1">
                <a:lumMod val="75000"/>
              </a:schemeClr>
            </a:solidFill>
          </a:ln>
        </p:spPr>
        <p:txBody>
          <a:bodyPr wrap="square" rtlCol="0">
            <a:spAutoFit/>
          </a:bodyPr>
          <a:lstStyle/>
          <a:p>
            <a:pPr algn="just"/>
            <a:r>
              <a:rPr lang="es-ES" sz="2400" b="1" dirty="0">
                <a:latin typeface="Yu Gothic" panose="020B0400000000000000" pitchFamily="34" charset="-128"/>
                <a:ea typeface="Yu Gothic" panose="020B0400000000000000" pitchFamily="34" charset="-128"/>
                <a:cs typeface="Aharoni" panose="02010803020104030203" pitchFamily="2" charset="-79"/>
              </a:rPr>
              <a:t>Las vidrieras</a:t>
            </a:r>
            <a:r>
              <a:rPr lang="es-ES" sz="2400" b="1" dirty="0" smtClean="0">
                <a:latin typeface="Yu Gothic" panose="020B0400000000000000" pitchFamily="34" charset="-128"/>
                <a:ea typeface="Yu Gothic" panose="020B0400000000000000" pitchFamily="34" charset="-128"/>
                <a:cs typeface="Aharoni" panose="02010803020104030203" pitchFamily="2" charset="-79"/>
              </a:rPr>
              <a:t>.</a:t>
            </a:r>
          </a:p>
          <a:p>
            <a:pPr algn="just"/>
            <a:endParaRPr lang="es-ES" b="1" dirty="0">
              <a:latin typeface="Yu Gothic" panose="020B0400000000000000" pitchFamily="34" charset="-128"/>
              <a:ea typeface="Yu Gothic" panose="020B0400000000000000" pitchFamily="34" charset="-128"/>
              <a:cs typeface="Aharoni" panose="02010803020104030203" pitchFamily="2" charset="-79"/>
            </a:endParaRPr>
          </a:p>
          <a:p>
            <a:pPr algn="just"/>
            <a:r>
              <a:rPr lang="es-ES" b="1" dirty="0">
                <a:latin typeface="Yu Gothic" panose="020B0400000000000000" pitchFamily="34" charset="-128"/>
                <a:ea typeface="Yu Gothic" panose="020B0400000000000000" pitchFamily="34" charset="-128"/>
                <a:cs typeface="Aharoni" panose="02010803020104030203" pitchFamily="2" charset="-79"/>
              </a:rPr>
              <a:t>Las vidrieras se adaptaban a la forma que tenían las ventanas absidales, alargadas, estrechas y </a:t>
            </a:r>
            <a:r>
              <a:rPr lang="es-ES" b="1" dirty="0" smtClean="0">
                <a:latin typeface="Yu Gothic" panose="020B0400000000000000" pitchFamily="34" charset="-128"/>
                <a:ea typeface="Yu Gothic" panose="020B0400000000000000" pitchFamily="34" charset="-128"/>
                <a:cs typeface="Aharoni" panose="02010803020104030203" pitchFamily="2" charset="-79"/>
              </a:rPr>
              <a:t>rematadas </a:t>
            </a:r>
            <a:r>
              <a:rPr lang="es-ES" b="1" dirty="0">
                <a:latin typeface="Yu Gothic" panose="020B0400000000000000" pitchFamily="34" charset="-128"/>
                <a:ea typeface="Yu Gothic" panose="020B0400000000000000" pitchFamily="34" charset="-128"/>
                <a:cs typeface="Aharoni" panose="02010803020104030203" pitchFamily="2" charset="-79"/>
              </a:rPr>
              <a:t>en arco apuntado. Esta disposición influye en la elección del motivo que figura en ellas ya que en un espacio de estas dimensiones es muy complicado ubicar </a:t>
            </a:r>
            <a:r>
              <a:rPr lang="es-ES" b="1" dirty="0" smtClean="0">
                <a:latin typeface="Yu Gothic" panose="020B0400000000000000" pitchFamily="34" charset="-128"/>
                <a:ea typeface="Yu Gothic" panose="020B0400000000000000" pitchFamily="34" charset="-128"/>
                <a:cs typeface="Aharoni" panose="02010803020104030203" pitchFamily="2" charset="-79"/>
              </a:rPr>
              <a:t>escenas que narren </a:t>
            </a:r>
            <a:r>
              <a:rPr lang="es-ES" b="1" dirty="0">
                <a:latin typeface="Yu Gothic" panose="020B0400000000000000" pitchFamily="34" charset="-128"/>
                <a:ea typeface="Yu Gothic" panose="020B0400000000000000" pitchFamily="34" charset="-128"/>
                <a:cs typeface="Aharoni" panose="02010803020104030203" pitchFamily="2" charset="-79"/>
              </a:rPr>
              <a:t>varios episodios. En cambio, se adapta perfectamente a la representación de una sola figura de pie.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064" y="251520"/>
            <a:ext cx="2671512" cy="8676456"/>
          </a:xfrm>
          <a:prstGeom prst="rect">
            <a:avLst/>
          </a:prstGeom>
          <a:ln w="76200">
            <a:solidFill>
              <a:schemeClr val="accent1">
                <a:lumMod val="75000"/>
              </a:schemeClr>
            </a:solidFill>
          </a:ln>
        </p:spPr>
      </p:pic>
    </p:spTree>
    <p:extLst>
      <p:ext uri="{BB962C8B-B14F-4D97-AF65-F5344CB8AC3E}">
        <p14:creationId xmlns:p14="http://schemas.microsoft.com/office/powerpoint/2010/main" val="22304303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515</TotalTime>
  <Words>2814</Words>
  <Application>Microsoft Office PowerPoint</Application>
  <PresentationFormat>Presentación en pantalla (4:3)</PresentationFormat>
  <Paragraphs>76</Paragraphs>
  <Slides>40</Slides>
  <Notes>1</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Concurrencia</vt:lpstr>
      <vt:lpstr>Las vidrieras del Monasterio de Las Huelgas de Burgos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VIDRIERAS DEL MONASTERIO DE LAS HUELGAS DE BURGOS</dc:title>
  <dc:creator>Felipe Pozuelo Rodriguez</dc:creator>
  <cp:lastModifiedBy>Felipe Pozuelo Rodriguez</cp:lastModifiedBy>
  <cp:revision>43</cp:revision>
  <dcterms:created xsi:type="dcterms:W3CDTF">2024-07-19T22:41:36Z</dcterms:created>
  <dcterms:modified xsi:type="dcterms:W3CDTF">2024-08-22T23:18:30Z</dcterms:modified>
</cp:coreProperties>
</file>